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my.salesforce.com/00O8Y000008GG8t" TargetMode="External"/><Relationship Id="rId3" Type="http://schemas.openxmlformats.org/officeDocument/2006/relationships/hyperlink" Target="https://egnyte.productboard.com/entity-detail/features/73141808-8fc5-4e1c-a772-609747359643" TargetMode="External"/><Relationship Id="rId4" Type="http://schemas.openxmlformats.org/officeDocument/2006/relationships/hyperlink" Target="https://jira.egnyte-it.com/browse/APPS-9447" TargetMode="External"/><Relationship Id="rId5" Type="http://schemas.openxmlformats.org/officeDocument/2006/relationships/hyperlink" Target="https://egnyte.atlassian.net/wiki/x/AgA1Y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e9251c9-d8f1-401c-8405-48fef60d1160" TargetMode="External"/><Relationship Id="rId3" Type="http://schemas.openxmlformats.org/officeDocument/2006/relationships/hyperlink" Target="https://jira.egnyte-it.com/browse/APPS-13951" TargetMode="External"/><Relationship Id="rId4" Type="http://schemas.openxmlformats.org/officeDocument/2006/relationships/hyperlink" Target="https://egnyte.atlassian.net/wiki/spaces/IA/pages/1627684907/2025+Q3+Feature+Entitlemen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7248" TargetMode="External"/><Relationship Id="rId3" Type="http://schemas.openxmlformats.org/officeDocument/2006/relationships/hyperlink" Target="https://partnerissuetracker.corp.google.com/issues/267782863" TargetMode="External"/><Relationship Id="rId4" Type="http://schemas.openxmlformats.org/officeDocument/2006/relationships/hyperlink" Target="https://helpdesk.egnyte.com/hc/en-us/articles/360028093372-Egnyte-for-Google-Workspace#h_6a5777d7-27e5-4654-9f6e-73e02050008c" TargetMode="External"/><Relationship Id="rId5" Type="http://schemas.openxmlformats.org/officeDocument/2006/relationships/hyperlink" Target="https://jira.egnyte-it.com/browse/SER-3360" TargetMode="External"/><Relationship Id="rId6" Type="http://schemas.openxmlformats.org/officeDocument/2006/relationships/hyperlink" Target="https://egnyte.productboard.com/entity-detail/features/6b7b0e5b-0617-4de1-b6d3-37a836312c6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65a5bec-eece-4f34-8867-82f3cbcfb67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4a0736f-321f-48a7-bced-1c2f006e396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07457dd-d7c8-4532-9b29-3c21b3e14e53" TargetMode="External"/><Relationship Id="rId3" Type="http://schemas.openxmlformats.org/officeDocument/2006/relationships/hyperlink" Target="https://jira.egnyte-it.com/browse/EMT-12573" TargetMode="External"/><Relationship Id="rId4" Type="http://schemas.openxmlformats.org/officeDocument/2006/relationships/hyperlink" Target="https://egnyte.atlassian.net/wiki/spaces/MMP/pages/779517976/Site+Connector+Lite+Cloud+Agen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860e3da-9d43-4e33-97cf-f65b71fa7d3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e3e71f7-6216-46eb-82f0-ab1ad8c74594" TargetMode="External"/><Relationship Id="rId3" Type="http://schemas.openxmlformats.org/officeDocument/2006/relationships/hyperlink" Target="https://jira.egnyte-it.com/browse/DEL-45773" TargetMode="External"/><Relationship Id="rId4" Type="http://schemas.openxmlformats.org/officeDocument/2006/relationships/hyperlink" Target="https://egnyte.atlassian.net/wiki/spaces/DEL/pages/1615659117/Filter+files+before+sending+to+DocA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e436ccd-cee8-4504-9779-b5b442e673d1" TargetMode="External"/><Relationship Id="rId3" Type="http://schemas.openxmlformats.org/officeDocument/2006/relationships/hyperlink" Target="https://jira.egnyte-it.com/browse/APPS-13773" TargetMode="External"/><Relationship Id="rId4" Type="http://schemas.openxmlformats.org/officeDocument/2006/relationships/hyperlink" Target="https://egnyte.atlassian.net/wiki/x/LIA1Y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6d8ffcb-6d29-4cd4-bfd8-f922f111a91c"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50e3876-0a53-4f58-af62-39be01f7580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ab758d5-20b7-4049-9208-829ea88813f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4b7a22-a6f6-4686-8b07-b81bda896889"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d1a909c-950d-41fb-b8dd-a31103b772a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23622717/Deltek+Vantagepoint+Integration" TargetMode="External"/><Relationship Id="rId3" Type="http://schemas.openxmlformats.org/officeDocument/2006/relationships/hyperlink" Target="https://egnyte.productboard.com/entity-detail/features/4d1c965d-7aef-4a32-9c8e-7b3c84a26726" TargetMode="External"/><Relationship Id="rId4" Type="http://schemas.openxmlformats.org/officeDocument/2006/relationships/hyperlink" Target="https://jira.egnyte-it.com/browse/EMT-137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66691bf-d50b-4763-80b4-eec2c989d4f3"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9d12767-37d1-4d7f-8fc9-5c2320bbb472" TargetMode="External"/><Relationship Id="rId3" Type="http://schemas.openxmlformats.org/officeDocument/2006/relationships/hyperlink" Target="https://jira.egnyte-it.com/browse/SRV-2516" TargetMode="External"/><Relationship Id="rId4" Type="http://schemas.openxmlformats.org/officeDocument/2006/relationships/hyperlink" Target="https://egnyte.atlassian.net/wiki/spaces/AEC/pages/888373464/ODA+Preview+Additional+UI+Capabilities+-+User+Stori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b53d72d-f09a-492f-9662-ca68201aff6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pages/resumedraft.action?draftId=1327661106" TargetMode="External"/><Relationship Id="rId3" Type="http://schemas.openxmlformats.org/officeDocument/2006/relationships/hyperlink" Target="https://egnyte.productboard.com/entity-detail/features/ce292265-9e52-4579-bf38-e4ba856781fe" TargetMode="External"/><Relationship Id="rId4" Type="http://schemas.openxmlformats.org/officeDocument/2006/relationships/hyperlink" Target="https://jira.egnyte-it.com/browse/GR-6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da8cb07-01c9-4ab6-b30f-2b8ae89d736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671af1-9e79-400f-b38a-2a0010444d11" TargetMode="External"/><Relationship Id="rId3" Type="http://schemas.openxmlformats.org/officeDocument/2006/relationships/hyperlink" Target="https://egnyte.atlassian.net/wiki/spaces/AEC/pages/1112866940/AEC+Doc+Types+-+Extraction+Promp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631964095/13.+Metadata+driven+Views" TargetMode="External"/><Relationship Id="rId3" Type="http://schemas.openxmlformats.org/officeDocument/2006/relationships/hyperlink" Target="https://egnyte.productboard.com/entity-detail/features/03bb5779-1426-454e-b326-3068b2b70f0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33efdd3-5c33-4198-83c2-0f95b349a8ab" TargetMode="External"/><Relationship Id="rId3" Type="http://schemas.openxmlformats.org/officeDocument/2006/relationships/hyperlink" Target="https://egnyte.atlassian.net/wiki/spaces/AEC/pages/1112866940/AEC+Doc+Types+-+Extraction+Promp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60a933-8be8-4330-acb2-d39efcdcae30" TargetMode="External"/><Relationship Id="rId3" Type="http://schemas.openxmlformats.org/officeDocument/2006/relationships/hyperlink" Target="https://jira.egnyte-it.com/browse/APPS-13842" TargetMode="External"/><Relationship Id="rId4" Type="http://schemas.openxmlformats.org/officeDocument/2006/relationships/hyperlink" Target="https://egnyte.atlassian.net/wiki/spaces/IA/pages/1096810539/Pax8+Distribution+model+requirement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b95cbd7-cdba-4cc6-8aea-d872366ed4ef" TargetMode="External"/><Relationship Id="rId3" Type="http://schemas.openxmlformats.org/officeDocument/2006/relationships/hyperlink" Target="https://jira.egnyte-it.com/browse/APPS-13485" TargetMode="External"/><Relationship Id="rId4" Type="http://schemas.openxmlformats.org/officeDocument/2006/relationships/hyperlink" Target="https://egnyte.atlassian.net/wiki/spaces/IA/pages/1096810539/Pax8+Distribution+model+requirement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0b631cc-62bb-496a-99bb-387df140ae61" TargetMode="External"/><Relationship Id="rId3" Type="http://schemas.openxmlformats.org/officeDocument/2006/relationships/hyperlink" Target="https://jira.egnyte-it.com/browse/APPS-13730" TargetMode="External"/><Relationship Id="rId4" Type="http://schemas.openxmlformats.org/officeDocument/2006/relationships/hyperlink" Target="https://egnyte.atlassian.net/wiki/spaces/IA/pages/1096810539/Pax8+Distribution+model+requireme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5de19fe-f697-4710-898b-31e2292299e2" TargetMode="External"/><Relationship Id="rId3" Type="http://schemas.openxmlformats.org/officeDocument/2006/relationships/hyperlink" Target="https://jira.egnyte-it.com/browse/APPS-13887" TargetMode="External"/><Relationship Id="rId4" Type="http://schemas.openxmlformats.org/officeDocument/2006/relationships/hyperlink" Target="https://egnyte.atlassian.net/wiki/spaces/IA/pages/1096810539/Pax8+Distribution+model+requiremen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5.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6.png"/><Relationship Id="rId5" Type="http://schemas.openxmlformats.org/officeDocument/2006/relationships/hyperlink" Target="https://egnyte.productboard.com/entity-detail/features/0449d206-aa74-4e5e-87d0-c8de17c78b4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7.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5e56e9-0a04-4265-b7b0-1c2b0ea2e9c7" TargetMode="External"/><Relationship Id="rId3" Type="http://schemas.openxmlformats.org/officeDocument/2006/relationships/hyperlink" Target="https://egnyte.atlassian.net/wiki/spaces/AEC/pages/1076199541/KB+for+Building+Cod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navigate/file/2b456121-b3cc-4f28-95d3-d2127c979ede" TargetMode="External"/><Relationship Id="rId3" Type="http://schemas.openxmlformats.org/officeDocument/2006/relationships/hyperlink" Target="https://egnyte.productboard.com/entity-detail/features/d54e1062-c8fe-4f7d-bae6-d358a2eeeafc" TargetMode="External"/><Relationship Id="rId4" Type="http://schemas.openxmlformats.org/officeDocument/2006/relationships/hyperlink" Target="https://jira.egnyte-it.com/browse/DEL-4568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 Id="rId4" Type="http://schemas.openxmlformats.org/officeDocument/2006/relationships/hyperlink" Target="https://egnyte.atlassian.net/wiki/spaces/IA/pages/1348207285/Other+Plan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4dbdc3-045e-46d4-8dc4-40131336f214" TargetMode="External"/><Relationship Id="rId3" Type="http://schemas.openxmlformats.org/officeDocument/2006/relationships/hyperlink" Target="https://jira.egnyte-it.com/browse/APPS-13647" TargetMode="External"/><Relationship Id="rId4" Type="http://schemas.openxmlformats.org/officeDocument/2006/relationships/hyperlink" Target="https://egnyte.atlassian.net/wiki/spaces/IA/pages/1509097473/Other+Plans+Page+for+Customers+Backend+Analytics+Suppor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5991cb9-f841-42bb-a81d-e49a38c2b018" TargetMode="External"/><Relationship Id="rId3" Type="http://schemas.openxmlformats.org/officeDocument/2006/relationships/hyperlink" Target="https://jira.egnyte-it.com/browse/GR-66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748ea0a-9f53-48a8-b3ec-b7f87d52a110" TargetMode="External"/><Relationship Id="rId3" Type="http://schemas.openxmlformats.org/officeDocument/2006/relationships/hyperlink" Target="https://jira.egnyte-it.com/browse/APPS-13943" TargetMode="External"/><Relationship Id="rId4" Type="http://schemas.openxmlformats.org/officeDocument/2006/relationships/hyperlink" Target="https://egnyte.atlassian.net/wiki/spaces/IA/pages/1625063449/Plan+Assistan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 Id="rId4" Type="http://schemas.openxmlformats.org/officeDocument/2006/relationships/hyperlink" Target="https://egnyte.atlassian.net/wiki/x/YgDnX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 Id="rId4" Type="http://schemas.openxmlformats.org/officeDocument/2006/relationships/hyperlink" Target="https://egnyte.atlassian.net/wiki/x/AQAJXw"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75a71a9-44b9-4e1c-8af0-a5e98afb305f" TargetMode="External"/><Relationship Id="rId3" Type="http://schemas.openxmlformats.org/officeDocument/2006/relationships/hyperlink" Target="https://jira.egnyte-it.com/browse/APPS-13878" TargetMode="External"/><Relationship Id="rId4" Type="http://schemas.openxmlformats.org/officeDocument/2006/relationships/hyperlink" Target="https://egnyte.atlassian.net/wiki/spaces/IA/pages/1391165570/Rename+NFR+domain+to+demo+domai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 Id="rId4" Type="http://schemas.openxmlformats.org/officeDocument/2006/relationships/hyperlink" Target="https://egnyte.atlassian.net/wiki/spaces/PM/pages/1089110074/S+G+Skills+on+Co-pilot"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8bfaf73-06fc-402b-b0ff-447f2d226aa7"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6d6992-e65d-4d77-820c-febf9a03460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666f259-296b-4417-9e29-bab59152a513" TargetMode="External"/><Relationship Id="rId3" Type="http://schemas.openxmlformats.org/officeDocument/2006/relationships/hyperlink" Target="https://egnyte.atlassian.net/wiki/x/kgGeV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9d81d38-26eb-4812-95f2-22ad6bb212b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Link Throttling Removal Propagation</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Certain customers are running into API limits, When that happens they tend to call support for a solution and not their sales account manager.</a:t>
            </a:r>
          </a:p>
          <a:p>
            <a:pPr>
              <a:spcAft>
                <a:spcPts val="600"/>
              </a:spcAft>
            </a:pPr>
            <a:r>
              <a:rPr sz="1100" b="0" u="none">
                <a:latin typeface="Avenir"/>
              </a:rPr>
              <a:t>In many cases the issue is urgent for the customer and they are asking for a quick remediation and the only option support has for them is to ask for approval of a one time reset of the API limit.</a:t>
            </a:r>
          </a:p>
          <a:p>
            <a:pPr>
              <a:spcAft>
                <a:spcPts val="600"/>
              </a:spcAft>
            </a:pPr>
            <a:r>
              <a:rPr sz="1100" b="0" u="none">
                <a:latin typeface="Avenir"/>
              </a:rPr>
              <a:t>In future cases no one checks if the same customer repeats the ask.</a:t>
            </a:r>
          </a:p>
          <a:p>
            <a:pPr>
              <a:spcAft>
                <a:spcPts val="800"/>
              </a:spcAft>
            </a:pPr>
            <a:r>
              <a:rPr sz="1100" b="1" u="none">
                <a:latin typeface="Avenir"/>
              </a:rPr>
              <a:t>Goals</a:t>
            </a:r>
          </a:p>
          <a:p>
            <a:pPr/>
            <a:r>
              <a:rPr sz="1100" b="0" u="none">
                <a:latin typeface="Avenir"/>
              </a:rPr>
              <a:t>• Provide support the means to direct customer an immediate solution that costs money</a:t>
            </a:r>
          </a:p>
          <a:p>
            <a:pPr/>
            <a:r>
              <a:rPr sz="1100" b="0" u="none">
                <a:latin typeface="Avenir"/>
              </a:rPr>
              <a:t>• Open the door for additional revenue by charging for such a solution without providing a free reset</a:t>
            </a:r>
          </a:p>
          <a:p>
            <a:pPr>
              <a:spcAft>
                <a:spcPts val="800"/>
              </a:spcAft>
            </a:pPr>
            <a:r>
              <a:rPr sz="1100" b="1" u="none">
                <a:latin typeface="Avenir"/>
              </a:rPr>
              <a:t>Proposed Solution</a:t>
            </a:r>
          </a:p>
          <a:p>
            <a:pPr/>
            <a:r>
              <a:rPr sz="1100" b="0" u="none">
                <a:latin typeface="Avenir"/>
              </a:rPr>
              <a:t>• Add "removal of link throttling" to self serve option on plan details.</a:t>
            </a:r>
          </a:p>
          <a:p>
            <a:pPr/>
            <a:r>
              <a:rPr sz="1100" b="0" u="none">
                <a:latin typeface="Avenir"/>
              </a:rPr>
              <a:t>• The SKU exist and costs $250/domain per month</a:t>
            </a:r>
          </a:p>
          <a:p>
            <a:pPr/>
            <a:r>
              <a:rPr sz="1100" b="0" u="none">
                <a:latin typeface="Avenir"/>
              </a:rPr>
              <a:t>• Customer should be able to cancel the feature after one month.</a:t>
            </a:r>
          </a:p>
          <a:p>
            <a:pPr/>
            <a:r>
              <a:rPr sz="1100" b="0" u="none">
                <a:latin typeface="Avenir"/>
              </a:rPr>
              <a:t>• Available for all platform plans beside Enterprise and Enterprise-Lite (Because these don't have throttling limitations)</a:t>
            </a:r>
          </a:p>
          <a:p>
            <a:pPr>
              <a:spcAft>
                <a:spcPts val="800"/>
              </a:spcAft>
            </a:pPr>
            <a:r>
              <a:rPr sz="1100" b="1" u="none">
                <a:latin typeface="Avenir"/>
              </a:rPr>
              <a:t>Requirements</a:t>
            </a:r>
          </a:p>
          <a:p>
            <a:pPr>
              <a:spcAft>
                <a:spcPts val="600"/>
              </a:spcAft>
            </a:pPr>
            <a:r>
              <a:rPr sz="1100" b="0" u="none">
                <a:latin typeface="Avenir"/>
              </a:rPr>
              <a:t>||#||Requirement||Description||Importance||Notes||</a:t>
            </a:r>
            <a:r>
              <a:rPr sz="1100" b="0" u="none">
                <a:latin typeface="Avenir"/>
              </a:rPr>
              <a:t>|1|Add New Service Line Item|Service name will be called "Removal of Link Throttling" in the Billing App. Will be a flat fee of $250 per domain per month.|Must have</a:t>
            </a:r>
            <a:r>
              <a:rPr sz="1100" b="0" u="none">
                <a:latin typeface="Avenir"/>
              </a:rPr>
              <a:t>| |</a:t>
            </a:r>
            <a:r>
              <a:rPr sz="1100" b="0" u="none">
                <a:latin typeface="Avenir"/>
              </a:rPr>
              <a:t>|2|Plan Details Page Update|Item should be visible on PDP for self-service.|Must have| |</a:t>
            </a:r>
            <a:r>
              <a:rPr sz="1100" b="0" u="none">
                <a:latin typeface="Avenir"/>
              </a:rPr>
              <a:t>|3|Service Enabled|Once service is enabled, Throttling (HS Max Download) will not take place|Must have| |</a:t>
            </a:r>
            <a:r>
              <a:rPr sz="1100" b="0" u="none">
                <a:latin typeface="Avenir"/>
              </a:rPr>
              <a:t>|4|Script|Only provide to domains that do not have it already enabled and should have it as an optional item|Must have| |</a:t>
            </a:r>
          </a:p>
          <a:p>
            <a:pPr>
              <a:spcAft>
                <a:spcPts val="800"/>
              </a:spcAft>
            </a:pPr>
            <a:r>
              <a:rPr sz="1100" b="1" u="none">
                <a:latin typeface="Avenir"/>
              </a:rPr>
              <a:t>Questions</a:t>
            </a:r>
          </a:p>
          <a:p>
            <a:pPr>
              <a:spcAft>
                <a:spcPts val="600"/>
              </a:spcAft>
            </a:pPr>
            <a:r>
              <a:rPr sz="1100" b="0" u="none">
                <a:latin typeface="Avenir"/>
              </a:rPr>
              <a:t>Below is a list of questions to be addressed as a result of this requirements document:</a:t>
            </a:r>
            <a:r>
              <a:rPr sz="1100" b="0" u="none">
                <a:latin typeface="Avenir"/>
              </a:rPr>
              <a:t>||Question||Outcome||</a:t>
            </a:r>
            <a:r>
              <a:rPr sz="1100" b="0" u="none">
                <a:latin typeface="Avenir"/>
              </a:rPr>
              <a:t>|If user tries to cancel feature before one month, what is the expected behavior? |TBD|</a:t>
            </a:r>
          </a:p>
          <a:p>
            <a:pPr>
              <a:spcAft>
                <a:spcPts val="800"/>
              </a:spcAft>
            </a:pPr>
            <a:r>
              <a:rPr sz="1100" b="1" u="none">
                <a:latin typeface="Avenir"/>
              </a:rPr>
              <a:t>Resource</a:t>
            </a:r>
          </a:p>
          <a:p>
            <a:pPr>
              <a:spcAft>
                <a:spcPts val="600"/>
              </a:spcAft>
            </a:pPr>
            <a:r>
              <a:rPr sz="1100" b="0" u="none">
                <a:latin typeface="Avenir"/>
              </a:rPr>
              <a:t>Report link removal</a:t>
            </a:r>
            <a:r>
              <a:rPr sz="1100" b="0" u="sng">
                <a:latin typeface="Avenir"/>
                <a:hlinkClick r:id="rId2"/>
              </a:rPr>
              <a:t>https://egnyte.my.salesforce.com/00O8Y000008GG8t</a:t>
            </a:r>
          </a:p>
          <a:p>
            <a:pPr>
              <a:spcAft>
                <a:spcPts val="600"/>
              </a:spcAft>
            </a:pPr>
            <a:r>
              <a:rPr sz="1100" b="0" u="none">
                <a:latin typeface="Avenir"/>
              </a:rPr>
              <a:t>!image-2024-01-29-18-11-00-646.png!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APPS-9447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Q3 2025</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We are looking to propagate features out the necessary plans in the quarter.</a:t>
            </a:r>
          </a:p>
          <a:p>
            <a:pPr>
              <a:spcAft>
                <a:spcPts val="600"/>
              </a:spcAft>
            </a:pPr>
            <a:r>
              <a:rPr sz="1100" b="1" u="none">
                <a:latin typeface="Avenir"/>
              </a:rPr>
              <a:t>User Story</a:t>
            </a:r>
            <a:r>
              <a:rPr sz="1100" b="0" u="none">
                <a:latin typeface="Avenir"/>
              </a:rPr>
              <a:t>As a product manager, I want to release my feature through the Billing App, so that I can help Egnyte grow.</a:t>
            </a:r>
          </a:p>
          <a:p>
            <a:pPr>
              <a:spcAft>
                <a:spcPts val="600"/>
              </a:spcAft>
            </a:pPr>
            <a:r>
              <a:rPr sz="1100" b="1" u="none">
                <a:latin typeface="Avenir"/>
              </a:rPr>
              <a:t>Feature Description</a:t>
            </a:r>
          </a:p>
          <a:p>
            <a:pPr/>
            <a:r>
              <a:rPr sz="1100" b="0" u="none">
                <a:latin typeface="Avenir"/>
              </a:rPr>
              <a:t>• We are propagating features to the proper plans through the plan service job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APPS-13951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Increasing the file size limit of google slide files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https://jira.egnyte-it.com/browse/PINT-17248</a:t>
            </a:r>
            <a:r>
              <a:rPr sz="1100" b="0" u="none">
                <a:latin typeface="Avenir"/>
              </a:rPr>
              <a:t>Google confirmed the 100 mb limit earlier on an older escalation</a:t>
            </a:r>
            <a:r>
              <a:rPr sz="1100" b="0" u="sng">
                <a:latin typeface="Avenir"/>
                <a:hlinkClick r:id="rId3"/>
              </a:rPr>
              <a:t>https://partnerissuetracker.corp.google.com/issues/267782863</a:t>
            </a:r>
          </a:p>
          <a:p>
            <a:pPr>
              <a:spcAft>
                <a:spcPts val="600"/>
              </a:spcAft>
            </a:pPr>
            <a:r>
              <a:rPr sz="1100" b="0" u="none">
                <a:latin typeface="Avenir"/>
              </a:rPr>
              <a:t>We have updated the documentation:</a:t>
            </a:r>
            <a:r>
              <a:rPr sz="1100" b="0" u="sng">
                <a:latin typeface="Avenir"/>
                <a:hlinkClick r:id="rId4"/>
              </a:rPr>
              <a:t>https://helpdesk.egnyte.com/hc/en-us/articles/360028093372-Egnyte-for-Google-Workspace#h_6a5777d7-27e5-4654-9f6e-73e02050008c</a:t>
            </a:r>
          </a:p>
          <a:p>
            <a:pPr>
              <a:spcAft>
                <a:spcPts val="600"/>
              </a:spcAft>
            </a:pPr>
            <a:r>
              <a:rPr sz="1100" b="0" u="none">
                <a:latin typeface="Avenir"/>
              </a:rPr>
              <a:t>Improvement: We have to increase the file size limit of the google slides.</a:t>
            </a:r>
          </a:p>
          <a:p>
            <a:pPr>
              <a:spcAft>
                <a:spcPts val="600"/>
              </a:spcAft>
            </a:pPr>
            <a:r>
              <a:rPr sz="1100" b="0" u="none">
                <a:latin typeface="Avenir"/>
              </a:rPr>
              <a:t>Reference SER:</a:t>
            </a:r>
            <a:r>
              <a:rPr sz="1100" b="0" u="sng">
                <a:latin typeface="Avenir"/>
                <a:hlinkClick r:id="rId5"/>
              </a:rPr>
              <a:t>https://jira.egnyte-it.com/browse/SER-3360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 Doc Share Add On in Iframe</a:t>
            </a:r>
          </a:p>
        </p:txBody>
      </p:sp>
      <p:sp>
        <p:nvSpPr>
          <p:cNvPr id="3" name="Content Placeholder 2"/>
          <p:cNvSpPr>
            <a:spLocks noGrp="1"/>
          </p:cNvSpPr>
          <p:nvPr>
            <p:ph idx="1" sz="half"/>
          </p:nvPr>
        </p:nvSpPr>
        <p:spPr/>
        <p:txBody>
          <a:bodyPr/>
          <a:lstStyle/>
          <a:p>
            <a:pPr>
              <a:spcAft>
                <a:spcPts val="600"/>
              </a:spcAft>
            </a:pPr>
            <a:r>
              <a:rPr sz="1100" b="1" u="none">
                <a:latin typeface="Avenir"/>
              </a:rPr>
              <a:t>Update Share Addon to Open Within Iframe Instead of New Tab:</a:t>
            </a:r>
            <a:r>
              <a:rPr sz="1100" b="0" u="none">
                <a:latin typeface="Avenir"/>
              </a:rPr>
              <a:t>Update the current implementation of the Share Addon so that the sharing interaction occurs within the iframe of the host application, rather than redirecting users to a new browser tab or window. This change is intended to maintain continuity of experience and improve user engagement by avoiding disruptive navigation.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Webhook Improvements</a:t>
            </a:r>
          </a:p>
        </p:txBody>
      </p:sp>
      <p:sp>
        <p:nvSpPr>
          <p:cNvPr id="3" name="Content Placeholder 2"/>
          <p:cNvSpPr>
            <a:spLocks noGrp="1"/>
          </p:cNvSpPr>
          <p:nvPr>
            <p:ph idx="1" sz="half"/>
          </p:nvPr>
        </p:nvSpPr>
        <p:spPr/>
        <p:txBody>
          <a:bodyPr/>
          <a:lstStyle/>
          <a:p>
            <a:pPr>
              <a:spcAft>
                <a:spcPts val="600"/>
              </a:spcAft>
            </a:pPr>
            <a:r>
              <a:rPr sz="1100" b="0" u="none">
                <a:latin typeface="Avenir"/>
              </a:rPr>
              <a:t>This is a known issue as reported in a customer ESC. We provided a patch fix but it has to be addressed at the root cause level. It holds the high value because of its high usage.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Cloud Agent - Phase 3</a:t>
            </a:r>
          </a:p>
        </p:txBody>
      </p:sp>
      <p:sp>
        <p:nvSpPr>
          <p:cNvPr id="3" name="Content Placeholder 2"/>
          <p:cNvSpPr>
            <a:spLocks noGrp="1"/>
          </p:cNvSpPr>
          <p:nvPr>
            <p:ph idx="1" sz="half"/>
          </p:nvPr>
        </p:nvSpPr>
        <p:spPr/>
        <p:txBody>
          <a:bodyPr/>
          <a:lstStyle/>
          <a:p>
            <a:pPr>
              <a:spcAft>
                <a:spcPts val="600"/>
              </a:spcAft>
            </a:pPr>
            <a:r>
              <a:rPr sz="1100" b="0" u="none">
                <a:latin typeface="Avenir"/>
              </a:rPr>
              <a:t>CMM/S&amp;G Integration - Phase 3</a:t>
            </a:r>
          </a:p>
          <a:p>
            <a:pPr>
              <a:spcAft>
                <a:spcPts val="600"/>
              </a:spcAft>
            </a:pPr>
            <a:r>
              <a:rPr sz="1100" b="0" u="none">
                <a:latin typeface="Avenir"/>
              </a:rPr>
              <a:t>As part of phase 1, 2 points covered</a:t>
            </a:r>
          </a:p>
          <a:p>
            <a:pPr/>
            <a:r>
              <a:rPr sz="1100" b="0" u="none">
                <a:latin typeface="Avenir"/>
              </a:rPr>
              <a:t>• CMM Agent Installer should be able to register in S&amp;G Env</a:t>
            </a:r>
          </a:p>
          <a:p>
            <a:pPr/>
            <a:r>
              <a:rPr sz="1100" b="0" u="none">
                <a:latin typeface="Avenir"/>
              </a:rPr>
              <a:t>• Once installed, it should reflect meta data of customer machine on CMM UI</a:t>
            </a:r>
          </a:p>
          <a:p>
            <a:pPr/>
            <a:r>
              <a:rPr sz="1100" b="0" u="none">
                <a:latin typeface="Avenir"/>
              </a:rPr>
              <a:t>• Permissions and local users/groups should also be reflected</a:t>
            </a:r>
          </a:p>
          <a:p>
            <a:pPr/>
            <a:r>
              <a:rPr sz="1100" b="0" u="none">
                <a:latin typeface="Avenir"/>
              </a:rPr>
              <a:t>• Migration should be allowed for this source.</a:t>
            </a:r>
          </a:p>
          <a:p>
            <a:pPr/>
            <a:r>
              <a:rPr sz="1100" b="0" u="none">
                <a:latin typeface="Avenir"/>
              </a:rPr>
              <a:t>• Remediation</a:t>
            </a:r>
          </a:p>
          <a:p>
            <a:pPr/>
            <a:r>
              <a:rPr sz="1100" b="0" u="none">
                <a:latin typeface="Avenir"/>
              </a:rPr>
              <a:t>• DPC</a:t>
            </a:r>
          </a:p>
          <a:p>
            <a:pPr/>
            <a:r>
              <a:rPr sz="1100" b="0" u="none">
                <a:latin typeface="Avenir"/>
              </a:rPr>
              <a:t>• AD onnectore</a:t>
            </a:r>
          </a:p>
          <a:p>
            <a:pPr>
              <a:spcAft>
                <a:spcPts val="600"/>
              </a:spcAft>
            </a:pPr>
            <a:r>
              <a:rPr sz="1100" b="0" u="none">
                <a:latin typeface="Avenir"/>
              </a:rPr>
              <a:t>As part of phase 3</a:t>
            </a:r>
          </a:p>
          <a:p>
            <a:pPr/>
            <a:r>
              <a:rPr sz="1100" b="0" u="none">
                <a:latin typeface="Avenir"/>
              </a:rPr>
              <a:t>• Custom migration</a:t>
            </a:r>
          </a:p>
          <a:p>
            <a:pPr/>
            <a:r>
              <a:rPr sz="1100" b="0" u="none">
                <a:latin typeface="Avenir"/>
              </a:rPr>
              <a:t>• Event driven</a:t>
            </a:r>
          </a:p>
          <a:p>
            <a:pPr/>
            <a:r>
              <a:rPr sz="1100" b="0" u="none">
                <a:latin typeface="Avenir"/>
              </a:rPr>
              <a:t>• Delta snapshot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EMT-12573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GDoc V4 Improvement</a:t>
            </a:r>
          </a:p>
        </p:txBody>
      </p:sp>
      <p:sp>
        <p:nvSpPr>
          <p:cNvPr id="3" name="Content Placeholder 2"/>
          <p:cNvSpPr>
            <a:spLocks noGrp="1"/>
          </p:cNvSpPr>
          <p:nvPr>
            <p:ph idx="1" sz="half"/>
          </p:nvPr>
        </p:nvSpPr>
        <p:spPr/>
        <p:txBody>
          <a:bodyPr/>
          <a:lstStyle/>
          <a:p>
            <a:pPr>
              <a:spcAft>
                <a:spcPts val="600"/>
              </a:spcAft>
            </a:pPr>
            <a:r>
              <a:rPr sz="1100" b="0" u="none">
                <a:latin typeface="Avenir"/>
              </a:rPr>
              <a:t>Enhance the value of the integration for our LA and GA customers by implementing key improvements, including replacing the webhook with the Drive Event API as recommended by the Google team, improving the visual interface of the Google add-on to display the Egnyte share menu, increasing the file size limit for Google Slides, and updating the Node.js version if necessary.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Filter files before sending to DocAI</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We have implemented the ability to use Google DocAI as the OCR engine for S&amp;G classification. However, it is an expensive service. We need to look at ways that we can limit the files that we send through DocAI to only those files that need to</a:t>
            </a:r>
          </a:p>
          <a:p>
            <a:pPr>
              <a:spcAft>
                <a:spcPts val="600"/>
              </a:spcAft>
            </a:pPr>
            <a:r>
              <a:rPr sz="1100" b="1" u="none">
                <a:latin typeface="Avenir"/>
              </a:rPr>
              <a:t>User Story</a:t>
            </a:r>
          </a:p>
          <a:p>
            <a:pPr>
              <a:spcAft>
                <a:spcPts val="600"/>
              </a:spcAft>
            </a:pPr>
            <a:r>
              <a:rPr sz="1100" b="0" u="none">
                <a:latin typeface="Avenir"/>
              </a:rPr>
              <a:t>As an Egnyte employee, I want to be sure that we control costs as much as possible without impacting the capabilities that we promise our customers</a:t>
            </a:r>
          </a:p>
          <a:p>
            <a:pPr>
              <a:spcAft>
                <a:spcPts val="600"/>
              </a:spcAft>
            </a:pPr>
            <a:r>
              <a:rPr sz="1100" b="1" u="none">
                <a:latin typeface="Avenir"/>
              </a:rPr>
              <a:t>Feature Description</a:t>
            </a:r>
          </a:p>
          <a:p>
            <a:pPr/>
            <a:r>
              <a:rPr sz="1100" b="0" u="none">
                <a:latin typeface="Avenir"/>
              </a:rPr>
              <a:t>• Create filter to identify files that should go through Doc AI vs files that only need to go through our existing OCR engine (Apache Tika)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DEL-45773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Deployment Accuracy Spillover - "Is Obsolete" Functionality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there is not a great way to properly sunset features within the Billing App.</a:t>
            </a:r>
          </a:p>
          <a:p>
            <a:pPr>
              <a:spcAft>
                <a:spcPts val="600"/>
              </a:spcAft>
            </a:pPr>
            <a:r>
              <a:rPr sz="1100" b="1" u="none">
                <a:latin typeface="Avenir"/>
              </a:rPr>
              <a:t>User Story:</a:t>
            </a:r>
          </a:p>
          <a:p>
            <a:pPr>
              <a:spcAft>
                <a:spcPts val="600"/>
              </a:spcAft>
            </a:pPr>
            <a:r>
              <a:rPr sz="1100" b="0" u="none">
                <a:latin typeface="Avenir"/>
              </a:rPr>
              <a:t>As a Billing App user, I want to have the ability to mark a service as "obsolete", so that we can properly deprecate features.</a:t>
            </a:r>
          </a:p>
          <a:p>
            <a:pPr>
              <a:spcAft>
                <a:spcPts val="600"/>
              </a:spcAft>
            </a:pPr>
            <a:r>
              <a:rPr sz="1100" b="1" u="none">
                <a:latin typeface="Avenir"/>
              </a:rPr>
              <a:t>Feature Description:</a:t>
            </a:r>
          </a:p>
          <a:p>
            <a:pPr/>
            <a:r>
              <a:rPr sz="1100" b="0" u="none">
                <a:latin typeface="Avenir"/>
              </a:rPr>
              <a:t>• Marking a feature obsolete within the Billing App</a:t>
            </a:r>
          </a:p>
          <a:p>
            <a:pPr/>
            <a:r>
              <a:rPr sz="1100" b="0" u="none">
                <a:latin typeface="Avenir"/>
              </a:rPr>
              <a:t>• Prevent obsolete features from being provided to new &amp; cloned PVIs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APPS-13773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Elevated Desktop App Capabilities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Adaptive Block Cache for Mac</a:t>
            </a:r>
          </a:p>
        </p:txBody>
      </p:sp>
      <p:sp>
        <p:nvSpPr>
          <p:cNvPr id="3" name="Content Placeholder 2"/>
          <p:cNvSpPr>
            <a:spLocks noGrp="1"/>
          </p:cNvSpPr>
          <p:nvPr>
            <p:ph idx="1" sz="half"/>
          </p:nvPr>
        </p:nvSpPr>
        <p:spPr/>
        <p:txBody>
          <a:bodyPr/>
          <a:lstStyle/>
          <a:p>
            <a:pPr>
              <a:spcAft>
                <a:spcPts val="600"/>
              </a:spcAft>
            </a:pPr>
            <a:r>
              <a:rPr sz="1100" b="0" u="none">
                <a:latin typeface="Avenir"/>
              </a:rPr>
              <a:t>Adaptive Block Cache enables video editors and media designers to work on large media projects directly on Egnyte. This will drive business (upsell) esp. from existing media customers where a small subset of their users use other tools like LucidLink or external drive to work on large media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Differential Sync on v2 files</a:t>
            </a:r>
          </a:p>
        </p:txBody>
      </p:sp>
      <p:sp>
        <p:nvSpPr>
          <p:cNvPr id="3" name="Content Placeholder 2"/>
          <p:cNvSpPr>
            <a:spLocks noGrp="1"/>
          </p:cNvSpPr>
          <p:nvPr>
            <p:ph idx="1" sz="half"/>
          </p:nvPr>
        </p:nvSpPr>
        <p:spPr/>
        <p:txBody>
          <a:bodyPr/>
          <a:lstStyle/>
          <a:p>
            <a:pPr>
              <a:spcAft>
                <a:spcPts val="600"/>
              </a:spcAft>
            </a:pPr>
            <a:r>
              <a:rPr sz="1100" b="0" u="none">
                <a:latin typeface="Avenir"/>
              </a:rPr>
              <a:t>Customer domains have large v2 files. Allow Adaptive Block Cache to perform differential sync on the existing v2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Adaptive Block Cache for Windows Beta-2</a:t>
            </a:r>
          </a:p>
        </p:txBody>
      </p:sp>
      <p:sp>
        <p:nvSpPr>
          <p:cNvPr id="3" name="Content Placeholder 2"/>
          <p:cNvSpPr>
            <a:spLocks noGrp="1"/>
          </p:cNvSpPr>
          <p:nvPr>
            <p:ph idx="1" sz="half"/>
          </p:nvPr>
        </p:nvSpPr>
        <p:spPr/>
        <p:txBody>
          <a:bodyPr/>
          <a:lstStyle/>
          <a:p>
            <a:pPr>
              <a:spcAft>
                <a:spcPts val="600"/>
              </a:spcAft>
            </a:pPr>
            <a:r>
              <a:rPr sz="1100" b="0" u="none">
                <a:latin typeface="Avenir"/>
              </a:rPr>
              <a:t>The next phase of Adaptive Block Cache for Windows enables us to reach out to a larger set of AEC customers. We've enhanced ABC on Windows to support more AEC applications:</a:t>
            </a:r>
          </a:p>
          <a:p>
            <a:pPr/>
            <a:r>
              <a:rPr sz="1100" b="0" u="none">
                <a:latin typeface="Avenir"/>
              </a:rPr>
              <a:t>• Navisworks</a:t>
            </a:r>
          </a:p>
          <a:p>
            <a:pPr/>
            <a:r>
              <a:rPr sz="1100" b="0" u="none">
                <a:latin typeface="Avenir"/>
              </a:rPr>
              <a:t>• ArcGIS</a:t>
            </a:r>
          </a:p>
          <a:p>
            <a:pPr/>
            <a:r>
              <a:rPr sz="1100" b="0" u="none">
                <a:latin typeface="Avenir"/>
              </a:rPr>
              <a:t>• Microstation</a:t>
            </a:r>
          </a:p>
          <a:p>
            <a:pPr/>
            <a:r>
              <a:rPr sz="1100" b="0" u="none">
                <a:latin typeface="Avenir"/>
              </a:rPr>
              <a:t>• Rhino</a:t>
            </a:r>
          </a:p>
          <a:p>
            <a:pPr>
              <a:spcAft>
                <a:spcPts val="600"/>
              </a:spcAft>
            </a:pPr>
            <a:r>
              <a:rPr sz="1100" b="0" u="none">
                <a:latin typeface="Avenir"/>
              </a:rPr>
              <a:t>In addition, we support MS Co-edit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Client Upload using V4</a:t>
            </a:r>
          </a:p>
        </p:txBody>
      </p:sp>
      <p:sp>
        <p:nvSpPr>
          <p:cNvPr id="3" name="Content Placeholder 2"/>
          <p:cNvSpPr>
            <a:spLocks noGrp="1"/>
          </p:cNvSpPr>
          <p:nvPr>
            <p:ph idx="1" sz="half"/>
          </p:nvPr>
        </p:nvSpPr>
        <p:spPr/>
        <p:txBody>
          <a:bodyPr/>
          <a:lstStyle/>
          <a:p>
            <a:pPr>
              <a:spcAft>
                <a:spcPts val="600"/>
              </a:spcAft>
            </a:pPr>
            <a:r>
              <a:rPr sz="1100" b="0" u="none">
                <a:latin typeface="Avenir"/>
              </a:rPr>
              <a:t>Desktop, Web and Hybrid clients need to upload v4 files in order for ABC to work</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Workflow Enhancements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eSignature template links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whose email address is unknown, cannot send the requests.</a:t>
            </a:r>
          </a:p>
          <a:p>
            <a:pPr>
              <a:spcAft>
                <a:spcPts val="600"/>
              </a:spcAft>
            </a:pPr>
            <a:r>
              <a:rPr sz="1100" b="1" u="none">
                <a:latin typeface="Avenir"/>
              </a:rPr>
              <a:t>User Story</a:t>
            </a:r>
          </a:p>
          <a:p>
            <a:pPr>
              <a:spcAft>
                <a:spcPts val="600"/>
              </a:spcAft>
            </a:pPr>
            <a:r>
              <a:rPr sz="1100" b="0" u="none">
                <a:latin typeface="Avenir"/>
              </a:rPr>
              <a:t>As a sender of signature requests, I want to create a URL for a template and paste them in public spaces (slack channels, website, public disclaimers etc.) so that people can access that link and create signature requests for themselves by entering their email.</a:t>
            </a:r>
          </a:p>
          <a:p>
            <a:pPr>
              <a:spcAft>
                <a:spcPts val="600"/>
              </a:spcAft>
            </a:pPr>
            <a:r>
              <a:rPr sz="1100" b="1" u="none">
                <a:latin typeface="Avenir"/>
              </a:rPr>
              <a:t>Feature Description</a:t>
            </a:r>
          </a:p>
          <a:p>
            <a:pPr/>
            <a:r>
              <a:rPr sz="1100" b="0" u="none">
                <a:latin typeface="Avenir"/>
              </a:rPr>
              <a:t>• Use a template to send signature requests to a person who has access to the link.</a:t>
            </a:r>
          </a:p>
          <a:p>
            <a:pPr/>
            <a:r>
              <a:rPr sz="1100" b="0" u="none">
                <a:latin typeface="Avenir"/>
              </a:rPr>
              <a:t>• The user needs to click on the link and it will open Egnyte interface wherew they can mention their email id and a signature request will be generated based on that template.</a:t>
            </a:r>
          </a:p>
          <a:p>
            <a:pPr/>
            <a:r>
              <a:rPr sz="1100" b="0" u="none">
                <a:latin typeface="Avenir"/>
              </a:rPr>
              <a:t>• This is applicable for a single placeholder (role)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a:p>
            <a:pPr>
              <a:spcAft>
                <a:spcPts val="600"/>
              </a:spcAft>
            </a:pPr>
            <a:r>
              <a:rPr sz="1100" b="0" u="none">
                <a:latin typeface="Avenir"/>
              </a:rPr>
              <a:t>Requirements -</a:t>
            </a:r>
            <a:r>
              <a:rPr sz="1100" b="0" u="sng">
                <a:latin typeface="Avenir"/>
                <a:hlinkClick r:id="rId2"/>
              </a:rPr>
              <a:t>https://egnyte.atlassian.net/wiki/spaces/AEC/pages/1223622717/Deltek+Vantagepoint+Integration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EMT-13700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SPO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Sharepoint Online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Tech Debt</a:t>
            </a:r>
          </a:p>
        </p:txBody>
      </p:sp>
      <p:sp>
        <p:nvSpPr>
          <p:cNvPr id="3" name="Content Placeholder 2"/>
          <p:cNvSpPr>
            <a:spLocks noGrp="1"/>
          </p:cNvSpPr>
          <p:nvPr>
            <p:ph idx="1" sz="half"/>
          </p:nvPr>
        </p:nvSpPr>
        <p:spPr/>
        <p:txBody>
          <a:bodyPr/>
          <a:lstStyle/>
          <a:p>
            <a:pPr>
              <a:spcAft>
                <a:spcPts val="600"/>
              </a:spcAft>
            </a:pPr>
            <a:r>
              <a:rPr sz="1100" b="1" u="none">
                <a:latin typeface="Avenir"/>
              </a:rPr>
              <a:t>New enhancements for Q3</a:t>
            </a:r>
          </a:p>
          <a:p>
            <a:pPr/>
            <a:r>
              <a:rPr sz="1100" b="0" u="none">
                <a:latin typeface="Avenir"/>
              </a:rPr>
              <a:t>• Rearchitect how we handle BIM viewer to optimize ODA library updates.</a:t>
            </a:r>
          </a:p>
          <a:p>
            <a:pPr>
              <a:spcAft>
                <a:spcPts val="600"/>
              </a:spcAft>
            </a:pPr>
            <a:r>
              <a:rPr sz="1100" b="1" u="none">
                <a:latin typeface="Avenir"/>
              </a:rPr>
              <a:t>Delivered:</a:t>
            </a:r>
          </a:p>
          <a:p>
            <a:pPr>
              <a:spcAft>
                <a:spcPts val="600"/>
              </a:spcAft>
            </a:pPr>
            <a:r>
              <a:rPr sz="1100" b="1" u="none">
                <a:latin typeface="Avenir"/>
              </a:rPr>
              <a:t>Problem:</a:t>
            </a:r>
          </a:p>
          <a:p>
            <a:pPr>
              <a:spcAft>
                <a:spcPts val="600"/>
              </a:spcAft>
            </a:pPr>
            <a:r>
              <a:rPr sz="1100" b="0" u="none">
                <a:latin typeface="Avenir"/>
              </a:rPr>
              <a:t>Upgrading library versions has taken months due to our current architecture.</a:t>
            </a:r>
          </a:p>
          <a:p>
            <a:pPr>
              <a:spcAft>
                <a:spcPts val="600"/>
              </a:spcAft>
            </a:pPr>
            <a:r>
              <a:rPr sz="1100" b="1" u="none">
                <a:latin typeface="Avenir"/>
              </a:rPr>
              <a:t>User Story:</a:t>
            </a:r>
          </a:p>
          <a:p>
            <a:pPr>
              <a:spcAft>
                <a:spcPts val="600"/>
              </a:spcAft>
            </a:pPr>
            <a:r>
              <a:rPr sz="1100" b="1" u="none">
                <a:latin typeface="Avenir"/>
              </a:rPr>
              <a:t>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SRV-2516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Persona Capture &amp; Recommendations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Model Development</a:t>
            </a:r>
          </a:p>
        </p:txBody>
      </p:sp>
      <p:sp>
        <p:nvSpPr>
          <p:cNvPr id="3" name="Content Placeholder 2"/>
          <p:cNvSpPr>
            <a:spLocks noGrp="1"/>
          </p:cNvSpPr>
          <p:nvPr>
            <p:ph idx="1" sz="half"/>
          </p:nvPr>
        </p:nvSpPr>
        <p:spPr/>
        <p:txBody>
          <a:bodyPr/>
          <a:lstStyle/>
          <a:p>
            <a:pPr>
              <a:spcAft>
                <a:spcPts val="600"/>
              </a:spcAft>
            </a:pPr>
            <a:r>
              <a:rPr sz="1100" b="0" u="none">
                <a:latin typeface="Avenir"/>
              </a:rPr>
              <a:t>Break into the Model Versions &amp; Phases</a:t>
            </a:r>
          </a:p>
          <a:p>
            <a:pPr>
              <a:spcAft>
                <a:spcPts val="600"/>
              </a:spcAft>
            </a:pPr>
            <a:r>
              <a:rPr sz="1100" b="0" u="none">
                <a:latin typeface="Avenir"/>
              </a:rPr>
              <a:t>What did we do in Q2?</a:t>
            </a:r>
          </a:p>
          <a:p>
            <a:pPr>
              <a:spcAft>
                <a:spcPts val="600"/>
              </a:spcAft>
            </a:pPr>
            <a:r>
              <a:rPr sz="1100" b="0" u="none">
                <a:latin typeface="Avenir"/>
              </a:rPr>
              <a:t>What are we working on in Q3?</a:t>
            </a:r>
          </a:p>
          <a:p>
            <a:pPr>
              <a:spcAft>
                <a:spcPts val="600"/>
              </a:spcAft>
            </a:pPr>
            <a:r>
              <a:rPr sz="1100" b="0" u="none">
                <a:latin typeface="Avenir"/>
              </a:rPr>
              <a:t>Break it out and focus on Q4</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- 1] Training the Model: Enable Model Testing for Persona Recommendations</a:t>
            </a:r>
          </a:p>
        </p:txBody>
      </p:sp>
      <p:sp>
        <p:nvSpPr>
          <p:cNvPr id="3" name="Content Placeholder 2"/>
          <p:cNvSpPr>
            <a:spLocks noGrp="1"/>
          </p:cNvSpPr>
          <p:nvPr>
            <p:ph idx="1" sz="half"/>
          </p:nvPr>
        </p:nvSpPr>
        <p:spPr/>
        <p:txBody>
          <a:bodyPr/>
          <a:lstStyle/>
          <a:p>
            <a:pPr>
              <a:spcAft>
                <a:spcPts val="600"/>
              </a:spcAft>
            </a:pPr>
            <a:r>
              <a:rPr sz="1100" b="0" u="none">
                <a:latin typeface="Avenir"/>
              </a:rPr>
              <a:t>AKA Recommender MVP Refinements</a:t>
            </a:r>
          </a:p>
          <a:p>
            <a:pPr>
              <a:spcAft>
                <a:spcPts val="600"/>
              </a:spcAft>
            </a:pPr>
            <a:r>
              <a:rPr sz="1100" b="0" u="none">
                <a:latin typeface="Avenir"/>
              </a:rPr>
              <a:t>Minor refinements needed to complete our MVP of the Recommender.</a:t>
            </a:r>
          </a:p>
          <a:p>
            <a:pPr/>
            <a:r>
              <a:rPr sz="1100" b="0" u="none">
                <a:latin typeface="Avenir"/>
              </a:rPr>
              <a:t>1. SQL Update: SQL Query is written so that we can’t do an update/change in the DB if there are multiple entries for the same domain (even for different users.)</a:t>
            </a:r>
          </a:p>
          <a:p>
            <a:pPr/>
            <a:r>
              <a:rPr sz="1100" b="0" u="none">
                <a:latin typeface="Avenir"/>
              </a:rPr>
              <a:t>2. Logging: Right now we can’t track what is happening. Need logs on the back end side.</a:t>
            </a:r>
          </a:p>
          <a:p>
            <a:pPr/>
            <a:r>
              <a:rPr sz="1100" b="0" u="none">
                <a:latin typeface="Avenir"/>
              </a:rPr>
              <a:t>3. New User Recognition: If user has not yet accepted their invitation to the domain and the recommender is loaded with a suggestion for that user, they will never see the recommendation. Is there a way to ensure the recommender recognizes new users?</a:t>
            </a:r>
          </a:p>
          <a:p>
            <a:pPr/>
            <a:r>
              <a:rPr sz="1100" b="0" u="none">
                <a:latin typeface="Avenir"/>
              </a:rPr>
              <a:t>4. Tracking</a:t>
            </a:r>
          </a:p>
          <a:p>
            <a:pPr/>
            <a:r>
              <a:rPr sz="1100" b="0" u="none">
                <a:latin typeface="Avenir"/>
              </a:rPr>
              <a:t>• Users who click on “You have recommendations…”</a:t>
            </a:r>
          </a:p>
          <a:p>
            <a:pPr/>
            <a:r>
              <a:rPr sz="1100" b="0" u="none">
                <a:latin typeface="Avenir"/>
              </a:rPr>
              <a:t>• Users who click on Learn More, Got it, Not Interested</a:t>
            </a:r>
          </a:p>
          <a:p>
            <a:pPr/>
            <a:r>
              <a:rPr sz="1100" b="0" u="none">
                <a:latin typeface="Avenir"/>
              </a:rPr>
              <a:t>• Users who navigate from Explore to Copilot (does this increase utilization of Copilot?)</a:t>
            </a:r>
          </a:p>
          <a:p>
            <a:pPr/>
            <a:r>
              <a:rPr sz="1100" b="0" u="none">
                <a:latin typeface="Avenir"/>
              </a:rPr>
              <a:t>• Track increased Copilot usage</a:t>
            </a:r>
          </a:p>
          <a:p>
            <a:pPr/>
            <a:r>
              <a:rPr sz="1100" b="0" u="none">
                <a:latin typeface="Avenir"/>
              </a:rPr>
              <a:t>• Track increased usage of recommended feature</a:t>
            </a:r>
          </a:p>
          <a:p>
            <a:pPr>
              <a:spcAft>
                <a:spcPts val="600"/>
              </a:spcAft>
            </a:pPr>
            <a:r>
              <a:rPr sz="1100" b="0" u="none">
                <a:latin typeface="Avenir"/>
              </a:rPr>
              <a:t>5. UI: Allow use of static images instead of video (make the "play button" optional)</a:t>
            </a:r>
          </a:p>
          <a:p>
            <a:pPr>
              <a:spcAft>
                <a:spcPts val="600"/>
              </a:spcAft>
            </a:pPr>
            <a:r>
              <a:rPr sz="1100" b="0" u="none">
                <a:latin typeface="Avenir"/>
              </a:rPr>
              <a:t>6. UI: Introduce better language on the Copilot UI panel for users that don’t have Copilot enabled.</a:t>
            </a:r>
          </a:p>
          <a:p>
            <a:pPr>
              <a:spcAft>
                <a:spcPts val="600"/>
              </a:spcAft>
            </a:pPr>
            <a:r>
              <a:rPr sz="1100" b="0" u="none">
                <a:latin typeface="Avenir"/>
              </a:rPr>
              <a:t>7. Find alternative to Mixpanel for tracking user behavior. We have recently discovered Mixpanel does not work if an ad blocker is in use on the browser. This renders our reporting inaccurate.</a:t>
            </a:r>
          </a:p>
          <a:p>
            <a:pPr>
              <a:spcAft>
                <a:spcPts val="600"/>
              </a:spcAft>
            </a:pPr>
            <a:r>
              <a:rPr sz="1100" b="0" u="none">
                <a:latin typeface="Avenir"/>
              </a:rPr>
              <a:t>See Confluence:</a:t>
            </a:r>
            <a:r>
              <a:rPr sz="1100" b="0" u="sng">
                <a:latin typeface="Avenir"/>
                <a:hlinkClick r:id="rId2"/>
              </a:rPr>
              <a:t>Alba Application Requirements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GR-602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Recommendations on Home Page</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Augmented Metadata</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[Metadata] Classify all files under AEC project folders (Spillover)</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AEC customers have asked to classify all the files that get uploaded into their project folders.</a:t>
            </a:r>
          </a:p>
          <a:p>
            <a:pPr>
              <a:spcAft>
                <a:spcPts val="600"/>
              </a:spcAft>
            </a:pPr>
            <a:r>
              <a:rPr sz="1100" b="0" u="none">
                <a:latin typeface="Avenir"/>
              </a:rPr>
              <a:t>Classification opens up use cases such as easy retrieval and discovery of content based on document type. Customers have thousands of archived projects that contain requirements, proposals, detailed drawings, estimates etc. When they are starting a new project, it is extremely valuable to be able to find data from similar past projects (e.g. find all old proposals for projects in earthquake zones, etc). Classifying all files and extracting relevant entities from them will allow for easy search through their old projects.</a:t>
            </a:r>
          </a:p>
          <a:p>
            <a:pPr>
              <a:spcAft>
                <a:spcPts val="600"/>
              </a:spcAft>
            </a:pPr>
            <a:r>
              <a:rPr sz="1100" b="1" u="none">
                <a:latin typeface="Avenir"/>
              </a:rPr>
              <a:t>User Story:</a:t>
            </a:r>
          </a:p>
          <a:p>
            <a:pPr>
              <a:spcAft>
                <a:spcPts val="600"/>
              </a:spcAft>
            </a:pPr>
            <a:r>
              <a:rPr sz="1100" b="0" u="none">
                <a:latin typeface="Avenir"/>
              </a:rPr>
              <a:t>As an AEC project manager, I want to classify all the files uploaded inot my project, so that I can easily search, filter, and create views based on file types (RFI, proposal, etc.)</a:t>
            </a:r>
          </a:p>
          <a:p>
            <a:pPr>
              <a:spcAft>
                <a:spcPts val="600"/>
              </a:spcAft>
            </a:pPr>
            <a:r>
              <a:rPr sz="1100" b="1" u="none">
                <a:latin typeface="Avenir"/>
              </a:rPr>
              <a:t>Description</a:t>
            </a:r>
          </a:p>
          <a:p>
            <a:pPr/>
            <a:r>
              <a:rPr sz="1100" b="0" u="none">
                <a:latin typeface="Avenir"/>
              </a:rPr>
              <a:t>• Classify every file that is uploaded into a project folder</a:t>
            </a:r>
          </a:p>
          <a:p>
            <a:pPr/>
            <a:r>
              <a:rPr sz="1100" b="0" u="none">
                <a:latin typeface="Avenir"/>
              </a:rPr>
              <a:t>• Use AEC specific document classes (see this page for a list -https://egnyte.atlassian.net/wiki/spaces/AEC/pages/1112866940/AEC+Doc+Types+-+Extraction+Prompts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[Metadata] Metadata Driven View - (Spillover) + Save/Share views</a:t>
            </a:r>
          </a:p>
        </p:txBody>
      </p:sp>
      <p:sp>
        <p:nvSpPr>
          <p:cNvPr id="3" name="Content Placeholder 2"/>
          <p:cNvSpPr>
            <a:spLocks noGrp="1"/>
          </p:cNvSpPr>
          <p:nvPr>
            <p:ph idx="1" sz="half"/>
          </p:nvPr>
        </p:nvSpPr>
        <p:spPr/>
        <p:txBody>
          <a:bodyPr/>
          <a:lstStyle/>
          <a:p>
            <a:pPr>
              <a:spcAft>
                <a:spcPts val="600"/>
              </a:spcAft>
            </a:pPr>
            <a:r>
              <a:rPr sz="1100" b="1" u="none">
                <a:latin typeface="Avenir"/>
              </a:rPr>
              <a:t>Objective -</a:t>
            </a:r>
          </a:p>
          <a:p>
            <a:pPr/>
            <a:r>
              <a:rPr sz="1100" b="0" u="none">
                <a:latin typeface="Avenir"/>
              </a:rPr>
              <a:t>• Empowers users to leverage tags  for easily customize their viewing experience</a:t>
            </a:r>
          </a:p>
          <a:p>
            <a:pPr/>
            <a:r>
              <a:rPr sz="1100" b="0" u="none">
                <a:latin typeface="Avenir"/>
              </a:rPr>
              <a:t>• Allow users to create, save, and share views that leverage tags</a:t>
            </a:r>
          </a:p>
          <a:p>
            <a:pPr/>
            <a:r>
              <a:rPr sz="1100" b="0" u="none">
                <a:latin typeface="Avenir"/>
              </a:rPr>
              <a:t>• Make tags easier to consume and hence make our product more sticky</a:t>
            </a:r>
          </a:p>
          <a:p>
            <a:pPr>
              <a:spcAft>
                <a:spcPts val="600"/>
              </a:spcAft>
            </a:pPr>
            <a:r>
              <a:rPr sz="1100" b="1" u="none">
                <a:latin typeface="Avenir"/>
              </a:rPr>
              <a:t>Overview -</a:t>
            </a:r>
          </a:p>
          <a:p>
            <a:pPr>
              <a:spcAft>
                <a:spcPts val="600"/>
              </a:spcAft>
            </a:pPr>
            <a:r>
              <a:rPr sz="1100" b="0" u="none">
                <a:latin typeface="Avenir"/>
              </a:rPr>
              <a:t>This is a combination of any spillover work from Q1 plus phase-C of this project (save/share views)</a:t>
            </a:r>
          </a:p>
          <a:p>
            <a:pPr>
              <a:spcAft>
                <a:spcPts val="600"/>
              </a:spcAft>
            </a:pPr>
            <a:r>
              <a:rPr sz="1100" b="0" u="none">
                <a:latin typeface="Avenir"/>
              </a:rPr>
              <a:t>The feature is divided into 3 phases</a:t>
            </a:r>
          </a:p>
          <a:p>
            <a:pPr/>
            <a:r>
              <a:rPr sz="1100" b="0" u="none">
                <a:latin typeface="Avenir"/>
              </a:rPr>
              <a:t>• Phase-A - Only show relevant tags.</a:t>
            </a:r>
          </a:p>
          <a:p>
            <a:pPr/>
            <a:r>
              <a:rPr sz="1100" b="0" u="none">
                <a:latin typeface="Avenir"/>
              </a:rPr>
              <a:t>• Phase-B – Inline editing of metadata, search in columns (properties with values)</a:t>
            </a:r>
          </a:p>
          <a:p>
            <a:pPr lvl="1"/>
            <a:r>
              <a:rPr sz="1100" b="0" u="none">
                <a:latin typeface="Avenir"/>
              </a:rPr>
              <a:t>• This piece is dependent on datagrid 2.0 migration.</a:t>
            </a:r>
          </a:p>
          <a:p>
            <a:pPr/>
            <a:r>
              <a:rPr sz="1100" b="0" u="none">
                <a:latin typeface="Avenir"/>
              </a:rPr>
              <a:t>• Phase-C – Save/share views.</a:t>
            </a:r>
          </a:p>
          <a:p>
            <a:pPr>
              <a:spcAft>
                <a:spcPts val="600"/>
              </a:spcAft>
            </a:pPr>
            <a:r>
              <a:rPr sz="1100" b="0" u="none">
                <a:latin typeface="Avenir"/>
              </a:rPr>
              <a:t>Phase A and B are expected to be complete in Q1. If there is any spillover, it will be handled via this Q2 feature.</a:t>
            </a:r>
          </a:p>
          <a:p>
            <a:pPr>
              <a:spcAft>
                <a:spcPts val="600"/>
              </a:spcAft>
            </a:pPr>
            <a:r>
              <a:rPr sz="1100" b="0" u="none">
                <a:latin typeface="Avenir"/>
              </a:rPr>
              <a:t>See</a:t>
            </a:r>
            <a:r>
              <a:rPr sz="1100" b="0" u="sng">
                <a:latin typeface="Avenir"/>
                <a:hlinkClick r:id="rId2"/>
              </a:rPr>
              <a:t>https://egnyte.atlassian.net/wiki/spaces/CFS/pages/631964095/13.+Metadata+driven+Views</a:t>
            </a:r>
            <a:r>
              <a:rPr sz="1100" b="0" u="none">
                <a:latin typeface="Avenir"/>
              </a:rPr>
              <a:t>for detailed requirements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[Metadata] Unify tags from multiple classifiers and resolve classifier conflicts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a:p>
            <a:pPr/>
            <a:r>
              <a:rPr sz="1100" b="0" u="none">
                <a:latin typeface="Avenir"/>
              </a:rPr>
              <a:t>• Unify the tags being created by multiple classifiers</a:t>
            </a:r>
          </a:p>
          <a:p>
            <a:pPr/>
            <a:r>
              <a:rPr sz="1100" b="0" u="none">
                <a:latin typeface="Avenir"/>
              </a:rPr>
              <a:t>• Store the provenance of tags and display to the user</a:t>
            </a:r>
          </a:p>
          <a:p>
            <a:pPr/>
            <a:r>
              <a:rPr sz="1100" b="0" u="none">
                <a:latin typeface="Avenir"/>
              </a:rPr>
              <a:t>• Implement rules on tag precedence</a:t>
            </a:r>
          </a:p>
          <a:p>
            <a:pPr/>
            <a:r>
              <a:rPr sz="1100" b="0" u="none">
                <a:latin typeface="Avenir"/>
              </a:rPr>
              <a:t>• [Stretch?] Feedback learning based on user tag modification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1" u="none">
                <a:latin typeface="Avenir"/>
              </a:rPr>
              <a:t>(Blocked at DocuSign side, might slip to Q3)</a:t>
            </a: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r>
              <a:rPr sz="1100" b="0" u="none">
                <a:latin typeface="Avenir"/>
              </a:rPr>
              <a:t>1. Upgrade to DocuSign API version 2.1 and ensure compatibility with the current integration.</a:t>
            </a:r>
          </a:p>
          <a:p>
            <a:pPr/>
            <a:r>
              <a:rPr sz="1100" b="0" u="none">
                <a:latin typeface="Avenir"/>
              </a:rPr>
              <a:t>2. Implement support for handling files up to 52 MB using chunked uploads.</a:t>
            </a:r>
          </a:p>
          <a:p>
            <a:pPr/>
            <a:r>
              <a:rPr sz="1100" b="0" u="none">
                <a:latin typeface="Avenir"/>
              </a:rPr>
              <a:t>3. Develop and deploy a pop-up notification feature to alert users when attempting to upload files larger than the allowed limits.</a:t>
            </a:r>
          </a:p>
          <a:p>
            <a:pPr/>
            <a:r>
              <a:rPr sz="1100" b="0" u="none">
                <a:latin typeface="Avenir"/>
              </a:rPr>
              <a:t>4. Perform thorough testing to validate the new functionality and pop-up notifications.</a:t>
            </a:r>
          </a:p>
          <a:p>
            <a:pPr/>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3 - Existing Resellers migration to Pax8</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This effort is to support migration of existing MSPs, who currently work with Egnyte, to be managed by Pax8.</a:t>
            </a:r>
          </a:p>
          <a:p>
            <a:pPr>
              <a:spcAft>
                <a:spcPts val="600"/>
              </a:spcAft>
            </a:pPr>
            <a:r>
              <a:rPr sz="1100" b="0" u="none">
                <a:latin typeface="Avenir"/>
              </a:rPr>
              <a:t>On the Pax8 side this process is called 'change of channel' and requires that the MSPs specifically requests in the Pax8 marketplace platform to move its customers to Egnyte. This is done for each customer separately.</a:t>
            </a:r>
          </a:p>
          <a:p>
            <a:pPr>
              <a:spcAft>
                <a:spcPts val="600"/>
              </a:spcAft>
            </a:pPr>
            <a:r>
              <a:rPr sz="1100" b="0" u="none">
                <a:latin typeface="Avenir"/>
              </a:rPr>
              <a:t>When such a request for specific MSP is received by SFDC it will only be send downstream if requests are sent over for ALL the customer domains we currently have registered at Egnyte.</a:t>
            </a:r>
          </a:p>
          <a:p>
            <a:pPr>
              <a:spcAft>
                <a:spcPts val="600"/>
              </a:spcAft>
            </a:pPr>
            <a:r>
              <a:rPr sz="1100" b="0" u="none">
                <a:latin typeface="Avenir"/>
              </a:rPr>
              <a:t>It is assumed that the whole MSP is switched to be managed by Pax8. There is no support for managing some customer domains with Pax8 and some with Egnyte.</a:t>
            </a:r>
          </a:p>
          <a:p>
            <a:pPr>
              <a:spcAft>
                <a:spcPts val="600"/>
              </a:spcAft>
            </a:pPr>
            <a:r>
              <a:rPr sz="1100" b="1" u="none">
                <a:latin typeface="Avenir"/>
              </a:rPr>
              <a:t>User Story</a:t>
            </a:r>
          </a:p>
          <a:p>
            <a:pPr>
              <a:spcAft>
                <a:spcPts val="600"/>
              </a:spcAft>
            </a:pPr>
            <a:r>
              <a:rPr sz="1100" b="0" u="none">
                <a:latin typeface="Avenir"/>
              </a:rPr>
              <a:t>As MSP currently working directly with Egnyte I want to transition to Pax8 Marketplace platform so that I can manage my business from there.</a:t>
            </a:r>
          </a:p>
          <a:p>
            <a:pPr>
              <a:spcAft>
                <a:spcPts val="600"/>
              </a:spcAft>
            </a:pPr>
            <a:r>
              <a:rPr sz="1100" b="1" u="none">
                <a:latin typeface="Avenir"/>
              </a:rPr>
              <a:t>Feature Description</a:t>
            </a:r>
          </a:p>
          <a:p>
            <a:pPr/>
            <a:r>
              <a:rPr sz="1100" b="0" u="none">
                <a:latin typeface="Avenir"/>
              </a:rPr>
              <a:t>• allow automated support for the processes of migrating MSPs to be managed by Pax8</a:t>
            </a:r>
          </a:p>
          <a:p>
            <a:pPr/>
            <a:r>
              <a:rPr sz="1100" b="0" u="none">
                <a:latin typeface="Avenir"/>
              </a:rPr>
              <a:t>• prepare technical documentation so it can be shared with SFDC teams for integration purposes</a:t>
            </a:r>
          </a:p>
          <a:p>
            <a:pPr/>
            <a:r>
              <a:rPr sz="1100" b="0" u="none">
                <a:latin typeface="Avenir"/>
              </a:rPr>
              <a:t>• maintain current flows for Reseller events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APPS-13842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Change of distributor/billing system</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Building integration with Pax8 is only creating a model to manage distribution at Egnyte. We're aiming to provide the possibility to switch to another Distributor (not yet known) or to go back to Egnyte and be billed by SFDC (preferably) or Billing App.</a:t>
            </a:r>
          </a:p>
          <a:p>
            <a:pPr>
              <a:spcAft>
                <a:spcPts val="600"/>
              </a:spcAft>
            </a:pPr>
            <a:r>
              <a:rPr sz="1100" b="1" u="none">
                <a:latin typeface="Avenir"/>
              </a:rPr>
              <a:t>User Story</a:t>
            </a:r>
          </a:p>
          <a:p>
            <a:pPr>
              <a:spcAft>
                <a:spcPts val="600"/>
              </a:spcAft>
            </a:pPr>
            <a:r>
              <a:rPr sz="1100" b="0" u="none">
                <a:latin typeface="Avenir"/>
              </a:rPr>
              <a:t>As a PAx8 Managed MSP I want to be able to go back to cooperating directly with Egnyte or to switch to another Distributor.</a:t>
            </a:r>
          </a:p>
          <a:p>
            <a:pPr>
              <a:spcAft>
                <a:spcPts val="600"/>
              </a:spcAft>
            </a:pPr>
            <a:r>
              <a:rPr sz="1100" b="1" u="none">
                <a:latin typeface="Avenir"/>
              </a:rPr>
              <a:t>Feature Description</a:t>
            </a:r>
          </a:p>
          <a:p>
            <a:pPr/>
            <a:r>
              <a:rPr sz="1100" b="0" u="none">
                <a:latin typeface="Avenir"/>
              </a:rPr>
              <a:t>1. Allow to add another Distributor - most preferably it should be configuration only with the assumption that integration with the new distributor is done through SFDC as well and same mechanisms for automatic deployments are used</a:t>
            </a:r>
          </a:p>
          <a:p>
            <a:pPr/>
            <a:r>
              <a:rPr sz="1100" b="0" u="none">
                <a:latin typeface="Avenir"/>
              </a:rPr>
              <a:t>2. Allow to switch MSP from Distributor back to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4 - Advanced transactions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More advanced updates for partners and domains are currently not available for self-serve and are mostly manual internal operations. This epic is to provide automation for such cases to streamline processes.</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1. Prepare design for automation of the processes for Pax8 Managed MSPs and preferably for other types of partners</a:t>
            </a:r>
          </a:p>
          <a:p>
            <a:pPr/>
            <a:r>
              <a:rPr sz="1100" b="0" u="none">
                <a:latin typeface="Avenir"/>
              </a:rPr>
              <a:t>2. List the changes needed, prepare documentation</a:t>
            </a:r>
          </a:p>
          <a:p>
            <a:pPr/>
            <a:r>
              <a:rPr sz="1100" b="0" u="none">
                <a:latin typeface="Avenir"/>
              </a:rPr>
              <a:t>3. Allow automated support for the processes:</a:t>
            </a:r>
          </a:p>
          <a:p>
            <a:pPr lvl="1"/>
            <a:r>
              <a:rPr sz="1100" b="0" u="none">
                <a:latin typeface="Avenir"/>
              </a:rPr>
              <a:t>• cancellation of a trial</a:t>
            </a:r>
          </a:p>
          <a:p>
            <a:pPr lvl="1"/>
            <a:r>
              <a:rPr sz="1100" b="0" u="none">
                <a:latin typeface="Avenir"/>
              </a:rPr>
              <a:t>• cancellation of a child domain (deprovision)</a:t>
            </a:r>
          </a:p>
          <a:p>
            <a:pPr lvl="1"/>
            <a:r>
              <a:rPr sz="1100" b="0" u="none">
                <a:latin typeface="Avenir"/>
              </a:rPr>
              <a:t>• extending a trial</a:t>
            </a:r>
          </a:p>
          <a:p>
            <a:pPr lvl="1"/>
            <a:r>
              <a:rPr sz="1100" b="0" u="none">
                <a:latin typeface="Avenir"/>
              </a:rPr>
              <a:t>• resuming a trial</a:t>
            </a:r>
          </a:p>
          <a:p>
            <a:pPr lvl="1"/>
            <a:r>
              <a:rPr sz="1100" b="0" u="none">
                <a:latin typeface="Avenir"/>
              </a:rPr>
              <a:t>• cancelling a trial</a:t>
            </a:r>
          </a:p>
          <a:p>
            <a:pPr lvl="1"/>
            <a:r>
              <a:rPr sz="1100" b="0" u="none">
                <a:latin typeface="Avenir"/>
              </a:rPr>
              <a:t>• change in subscription</a:t>
            </a:r>
          </a:p>
          <a:p>
            <a:pPr lvl="1"/>
            <a:r>
              <a:rPr sz="1100" b="0" u="none">
                <a:latin typeface="Avenir"/>
              </a:rPr>
              <a:t>• change of channel (direct to partner and vice versa)</a:t>
            </a:r>
          </a:p>
          <a:p>
            <a:pPr lvl="1"/>
            <a:r>
              <a:rPr sz="1100" b="0" u="none">
                <a:latin typeface="Avenir"/>
              </a:rPr>
              <a:t>• change of partner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APPS-13730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Enhancements</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Integration with Pax8 is being worked on based on the scope agreed with all parties. As we progress there might be new ideas and enhancements worth adding to support cooperation with distribution channel.</a:t>
            </a:r>
          </a:p>
          <a:p>
            <a:pPr>
              <a:spcAft>
                <a:spcPts val="600"/>
              </a:spcAft>
            </a:pPr>
            <a:r>
              <a:rPr sz="1100" b="0" u="none">
                <a:latin typeface="Avenir"/>
              </a:rPr>
              <a:t>User Story</a:t>
            </a:r>
          </a:p>
          <a:p>
            <a:pPr>
              <a:spcAft>
                <a:spcPts val="600"/>
              </a:spcAft>
            </a:pPr>
            <a:r>
              <a:rPr sz="1100" b="0" u="none">
                <a:latin typeface="Avenir"/>
              </a:rPr>
              <a:t>As a Pax8 Managed MSP I want to be supported during cooperation with Egnyte by Egnyte so that I can learn more about the products and operate smoothly to satisfy my end customers.</a:t>
            </a:r>
          </a:p>
          <a:p>
            <a:pPr>
              <a:spcAft>
                <a:spcPts val="600"/>
              </a:spcAft>
            </a:pPr>
            <a:r>
              <a:rPr sz="1100" b="0" u="none">
                <a:latin typeface="Avenir"/>
              </a:rPr>
              <a:t>Feature Description</a:t>
            </a:r>
          </a:p>
          <a:p>
            <a:pPr/>
            <a:r>
              <a:rPr sz="1100" b="0" u="none">
                <a:latin typeface="Avenir"/>
              </a:rPr>
              <a:t>1. Provide resources on Egnyte products (plans and features) for partners so that MSP managed by Pax8 can introduce Egnyte own customers to Egnyte with ease and confidence.</a:t>
            </a:r>
          </a:p>
          <a:p>
            <a:pPr/>
            <a:r>
              <a:rPr sz="1100" b="0" u="none">
                <a:latin typeface="Avenir"/>
              </a:rPr>
              <a:t>2. Adjust welcome email sent to new MSPs coming from Pax8 so that they understand they need to setup the MSP Reseller Dashboard account and how to use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APPS-13887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[AEC]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59317"/>
            <a:ext cx="3873500" cy="1829503"/>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Implementation of DO and Permission Reviews behaviors</a:t>
            </a:r>
          </a:p>
        </p:txBody>
      </p:sp>
      <p:sp>
        <p:nvSpPr>
          <p:cNvPr id="3" name="Content Placeholder 2"/>
          <p:cNvSpPr>
            <a:spLocks noGrp="1"/>
          </p:cNvSpPr>
          <p:nvPr>
            <p:ph idx="1" sz="half"/>
          </p:nvPr>
        </p:nvSpPr>
        <p:spPr/>
        <p:txBody>
          <a:bodyPr/>
          <a:lstStyle/>
          <a:p>
            <a:pPr>
              <a:spcAft>
                <a:spcPts val="600"/>
              </a:spcAft>
            </a:pPr>
            <a:r>
              <a:rPr sz="1100" b="0" u="none">
                <a:latin typeface="Avenir"/>
              </a:rPr>
              <a:t>Implementation of</a:t>
            </a:r>
            <a:r>
              <a:rPr sz="1100" b="0" u="sng">
                <a:latin typeface="Avenir"/>
                <a:hlinkClick r:id="rId2"/>
              </a:rPr>
              <a:t>https://egnyte.egnyte.com/navigate/file/2b456121-b3cc-4f28-95d3-d2127c979ede</a:t>
            </a:r>
          </a:p>
          <a:p>
            <a:pPr>
              <a:spcAft>
                <a:spcPts val="600"/>
              </a:spcAft>
            </a:pPr>
            <a:r>
              <a:rPr sz="1100" b="0" u="none">
                <a:latin typeface="Avenir"/>
              </a:rPr>
              <a:t>So that Bulk Data Owner permission reviews and other behaviors documented are implemented accordingly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DEL-45686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Midmarket Capabilities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for Customers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Paying customers cannot view or trial plans outside their current plan set, including higher-tier and industry-specific plans, limiting transparency, upgrade opportunities, and the ability to discover new capabilities.</a:t>
            </a:r>
          </a:p>
          <a:p>
            <a:pPr>
              <a:spcAft>
                <a:spcPts val="600"/>
              </a:spcAft>
            </a:pPr>
            <a:r>
              <a:rPr sz="1100" b="1" u="none">
                <a:latin typeface="Avenir"/>
              </a:rPr>
              <a:t>User Story</a:t>
            </a:r>
            <a:r>
              <a:rPr sz="1100" b="0" u="none">
                <a:latin typeface="Avenir"/>
              </a:rPr>
              <a:t>As a paying customer, I want to explore and trial plans outside my current plan set to evaluate options with more value or a better fit without disrupting my existing services.</a:t>
            </a:r>
          </a:p>
          <a:p>
            <a:pPr>
              <a:spcAft>
                <a:spcPts val="600"/>
              </a:spcAft>
            </a:pPr>
            <a:r>
              <a:rPr sz="1100" b="1" u="none">
                <a:latin typeface="Avenir"/>
              </a:rPr>
              <a:t>Feature Description</a:t>
            </a:r>
          </a:p>
          <a:p>
            <a:pPr/>
            <a:r>
              <a:rPr sz="1100" b="0" u="none">
                <a:latin typeface="Avenir"/>
              </a:rPr>
              <a:t>• Display other eligible plans outside the customer’s current plan set, including industry-specific offerings.</a:t>
            </a:r>
          </a:p>
          <a:p>
            <a:pPr/>
            <a:r>
              <a:rPr sz="1100" b="0" u="none">
                <a:latin typeface="Avenir"/>
              </a:rPr>
              <a:t>• Enable customers to start a self-serve trial of a higher-tier plan on their existing domain without affecting current functionality.</a:t>
            </a:r>
          </a:p>
          <a:p>
            <a:pPr/>
            <a:r>
              <a:rPr sz="1100" b="0" u="none">
                <a:latin typeface="Avenir"/>
              </a:rPr>
              <a:t>• Communicate feature differences and added value to support upgrade consideration.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Partners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Backend &amp; Analytics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To support customers' Other Plans experience, backend systems and analytics must be enhanced to ensure accurate configuration, tracking, and reporting. Metadata updates are essential to properly display the correct plans and features in the right order, while analytics and system integrations ensure billing alignment and actionable insights.</a:t>
            </a:r>
          </a:p>
          <a:p>
            <a:pPr>
              <a:spcAft>
                <a:spcPts val="600"/>
              </a:spcAft>
            </a:pPr>
            <a:r>
              <a:rPr sz="1100" b="1" u="none">
                <a:latin typeface="Avenir"/>
              </a:rPr>
              <a:t>User Story</a:t>
            </a:r>
            <a:r>
              <a:rPr sz="1100" b="0" u="none">
                <a:latin typeface="Avenir"/>
              </a:rPr>
              <a:t>As a product and analytics stakeholder, I want backend systems and metadata updated to support plan trial functionality and data tracking. This will ensure that customers see the right plans and features and that we can ensure accurate billing and usage insights.</a:t>
            </a:r>
          </a:p>
          <a:p>
            <a:pPr>
              <a:spcAft>
                <a:spcPts val="600"/>
              </a:spcAft>
            </a:pPr>
            <a:r>
              <a:rPr sz="1100" b="1" u="none">
                <a:latin typeface="Avenir"/>
              </a:rPr>
              <a:t>Feature Description</a:t>
            </a:r>
          </a:p>
          <a:p>
            <a:pPr/>
            <a:r>
              <a:rPr sz="1100" b="0" u="none">
                <a:latin typeface="Avenir"/>
              </a:rPr>
              <a:t>• Update metadata to configure the Other Plans Page, determining which plans and features appear and in what order.</a:t>
            </a:r>
          </a:p>
          <a:p>
            <a:pPr/>
            <a:r>
              <a:rPr sz="1100" b="0" u="none">
                <a:latin typeface="Avenir"/>
              </a:rPr>
              <a:t>• Enhance backend systems (e.g., domain info and billing app) to support trial status, plan changes, and customer state tracking.</a:t>
            </a:r>
          </a:p>
          <a:p>
            <a:pPr/>
            <a:r>
              <a:rPr sz="1100" b="0" u="none">
                <a:latin typeface="Avenir"/>
              </a:rPr>
              <a:t>• Extend analytics coverage by adding new events and fields in BQ and Mixpanel, and push PQL signals into SFDC for Sales engagement.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Trial Onboarding Evolution (Milestone 5)</a:t>
            </a:r>
          </a:p>
        </p:txBody>
      </p:sp>
      <p:sp>
        <p:nvSpPr>
          <p:cNvPr id="3" name="Content Placeholder 2"/>
          <p:cNvSpPr>
            <a:spLocks noGrp="1"/>
          </p:cNvSpPr>
          <p:nvPr>
            <p:ph idx="1" sz="half"/>
          </p:nvPr>
        </p:nvSpPr>
        <p:spPr/>
        <p:txBody>
          <a:bodyPr/>
          <a:lstStyle/>
          <a:p>
            <a:pPr/>
            <a:r>
              <a:rPr sz="1100" b="0" u="none">
                <a:latin typeface="Avenir"/>
              </a:rPr>
              <a:t>• Create a walkthrough for Ask &amp; KB. Take the user to Ask/Copilot and prompt them to click on buttons to get the experience.</a:t>
            </a:r>
          </a:p>
          <a:p>
            <a:pPr/>
            <a:r>
              <a:rPr sz="1100" b="0" u="none">
                <a:latin typeface="Avenir"/>
              </a:rPr>
              <a:t>• Open a document, click on it, go to Ask and ask a question. -</a:t>
            </a:r>
          </a:p>
          <a:p>
            <a:pPr/>
            <a:r>
              <a:rPr sz="1100" b="0" u="none">
                <a:latin typeface="Avenir"/>
              </a:rPr>
              <a:t>• Go to Copilot Hub, click on Create KB, go through the workflow and stop after submitting the OK button. Show the video on how to use KB once it is active.</a:t>
            </a:r>
          </a:p>
          <a:p>
            <a:pPr/>
            <a:r>
              <a:rPr sz="1100" b="0" u="none">
                <a:latin typeface="Avenir"/>
              </a:rPr>
              <a:t>• Video asset for Contracts Analyzer</a:t>
            </a:r>
          </a:p>
          <a:p>
            <a:pPr/>
            <a:r>
              <a:rPr sz="1100" b="0" u="none">
                <a:latin typeface="Avenir"/>
              </a:rPr>
              <a:t>• Animate the confetti all over the screen when user gets a Reward.</a:t>
            </a:r>
          </a:p>
          <a:p>
            <a:pPr/>
            <a:r>
              <a:rPr sz="1100" b="0" u="none">
                <a:latin typeface="Avenir"/>
              </a:rPr>
              <a:t>• New Quick Tip Videos</a:t>
            </a:r>
          </a:p>
          <a:p>
            <a:pPr lvl="1"/>
            <a:r>
              <a:rPr sz="1100" b="0" u="none">
                <a:latin typeface="Avenir"/>
              </a:rPr>
              <a:t>• Auto Remediation</a:t>
            </a:r>
          </a:p>
          <a:p>
            <a:pPr lvl="1"/>
            <a:r>
              <a:rPr sz="1100" b="0" u="none">
                <a:latin typeface="Avenir"/>
              </a:rPr>
              <a:t>• Project Folders (updated)</a:t>
            </a:r>
          </a:p>
          <a:p>
            <a:pPr lvl="1"/>
            <a:r>
              <a:rPr sz="1100" b="0" u="none">
                <a:latin typeface="Avenir"/>
              </a:rPr>
              <a:t>• Co-edit (updated)</a:t>
            </a:r>
          </a:p>
          <a:p>
            <a:pPr lvl="1"/>
            <a:r>
              <a:rPr sz="1100" b="0" u="none">
                <a:latin typeface="Avenir"/>
              </a:rPr>
              <a:t>• User Management &amp; Permissions</a:t>
            </a:r>
          </a:p>
          <a:p>
            <a:pPr/>
            <a:r>
              <a:rPr sz="1100" b="0" u="none">
                <a:latin typeface="Avenir"/>
              </a:rPr>
              <a:t>• Auto-Remediation walkthrough</a:t>
            </a:r>
          </a:p>
          <a:p>
            <a:pPr/>
            <a:r>
              <a:rPr sz="1100" b="0" u="none">
                <a:latin typeface="Avenir"/>
              </a:rPr>
              <a:t>• Life Science: Include Controlled Documents app in the App Picker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GR-661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Plan Assistant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Admins are responsible for managing their organization’s plan, billing, and account configuration, but they currently have no way to use AI to access this information or take action. Instead, they rely on static pages or support interactions, which limits their understanding of what features they have, what’s available, and how to upgrade.</a:t>
            </a:r>
          </a:p>
          <a:p>
            <a:pPr>
              <a:spcAft>
                <a:spcPts val="600"/>
              </a:spcAft>
            </a:pPr>
            <a:r>
              <a:rPr sz="1100" b="0" u="none">
                <a:latin typeface="Avenir"/>
              </a:rPr>
              <a:t>At the same time, many users are not being exposed to Egnyte’s AI functionality—either because they’re on a legacy plan that doesn’t include it, or they haven’t purchased the optional add-on available in standard plans. This is a missed opportunity to demonstrate the value of AI in a real, actionable context.</a:t>
            </a:r>
          </a:p>
          <a:p>
            <a:pPr>
              <a:spcAft>
                <a:spcPts val="600"/>
              </a:spcAft>
            </a:pPr>
            <a:r>
              <a:rPr sz="1100" b="0" u="none">
                <a:latin typeface="Avenir"/>
              </a:rPr>
              <a:t>By utilizing AI to assist users in interacting with their account data, understanding their plan, inquiring about available features, and exploring upgrades, we can effectively demonstrate the value of Egnyte’s Next Gen (AI-powered) plans in a way that is both helpful and relevant. It allows users to experience the benefits of AI functionality, even if their current plan doesn’t include it, and creates a natural path toward upgrading to a plan where these capabilities are fully integrated.</a:t>
            </a:r>
          </a:p>
          <a:p>
            <a:pPr>
              <a:spcAft>
                <a:spcPts val="600"/>
              </a:spcAft>
            </a:pPr>
            <a:r>
              <a:rPr sz="1100" b="1" u="none">
                <a:latin typeface="Avenir"/>
              </a:rPr>
              <a:t>User Story</a:t>
            </a:r>
          </a:p>
          <a:p>
            <a:pPr>
              <a:spcAft>
                <a:spcPts val="600"/>
              </a:spcAft>
            </a:pPr>
            <a:r>
              <a:rPr sz="1100" b="0" u="none">
                <a:latin typeface="Avenir"/>
              </a:rPr>
              <a:t>As an admin, I want to utilize AI to ask questions and take action on my plan and billing details, so that I can understand what I currently have, see what’s available, and upgrade to a plan that includes the capabilities I need.</a:t>
            </a:r>
          </a:p>
          <a:p>
            <a:pPr>
              <a:spcAft>
                <a:spcPts val="600"/>
              </a:spcAft>
            </a:pPr>
            <a:r>
              <a:rPr sz="1100" b="1" u="none">
                <a:latin typeface="Avenir"/>
              </a:rPr>
              <a:t>Feature Description</a:t>
            </a:r>
          </a:p>
          <a:p>
            <a:pPr/>
            <a:r>
              <a:rPr sz="1100" b="0" u="none">
                <a:latin typeface="Avenir"/>
              </a:rPr>
              <a:t>• Use AI to help admins understand which plan they’re on and what AI capabilities are available, based on whether they’re on a legacy plan, a standard plan (as an add-on), or an AI-powered plan.</a:t>
            </a:r>
          </a:p>
          <a:p>
            <a:pPr/>
            <a:r>
              <a:rPr sz="1100" b="0" u="none">
                <a:latin typeface="Avenir"/>
              </a:rPr>
              <a:t>• Support actions like starting trials of add-ons or higher-tier plans, performing upgrades to AI-powered plans, and updating account details, with proper confirmation and downstream system logging</a:t>
            </a:r>
          </a:p>
          <a:p>
            <a:pPr/>
            <a:r>
              <a:rPr sz="1100" b="0" u="none">
                <a:latin typeface="Avenir"/>
              </a:rPr>
              <a:t>• Deliver this experience to all admins in the Subscription section to expose users to Egnyte’s AI functionality and guide them toward Next Gen plans where these capabilities are natively available.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APPS-13943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r>
              <a:rPr sz="1100" b="0" u="none">
                <a:latin typeface="Avenir"/>
              </a:rP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Systems to support $500M Business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Customer Spillover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We have introduced the functionality of creating and deploying a domain onto a plan without having to start a trial. We now want to expand that functionality and iterate to make the process smoother.</a:t>
            </a:r>
          </a:p>
          <a:p>
            <a:pPr>
              <a:spcAft>
                <a:spcPts val="600"/>
              </a:spcAft>
            </a:pPr>
            <a:r>
              <a:rPr sz="1100" b="1" u="none">
                <a:latin typeface="Avenir"/>
              </a:rPr>
              <a:t>User Story:</a:t>
            </a:r>
          </a:p>
          <a:p>
            <a:pPr>
              <a:spcAft>
                <a:spcPts val="600"/>
              </a:spcAft>
            </a:pPr>
            <a:r>
              <a:rPr sz="1100" b="0" u="none">
                <a:latin typeface="Avenir"/>
              </a:rPr>
              <a:t>As a seller, I want to have my customer use a domain without starting a trial, so that they can use the Egnyte product faster.</a:t>
            </a:r>
          </a:p>
          <a:p>
            <a:pPr>
              <a:spcAft>
                <a:spcPts val="600"/>
              </a:spcAft>
            </a:pPr>
            <a:r>
              <a:rPr sz="1100" b="1" u="none">
                <a:latin typeface="Avenir"/>
              </a:rPr>
              <a:t>Feature Description:</a:t>
            </a:r>
          </a:p>
          <a:p>
            <a:pPr/>
            <a:r>
              <a:rPr sz="1100" b="0" u="none">
                <a:latin typeface="Avenir"/>
              </a:rPr>
              <a:t>• Expanding automated deployment automation</a:t>
            </a:r>
          </a:p>
          <a:p>
            <a:pPr/>
            <a:r>
              <a:rPr sz="1100" b="0" u="none">
                <a:latin typeface="Avenir"/>
              </a:rPr>
              <a:t>• Improving notification &amp; provisioning auditing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Placeholder Initiative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r>
              <a:rPr sz="1100" b="0" u="none">
                <a:latin typeface="Avenir"/>
              </a:rPr>
              <a:t>1. starting a trial</a:t>
            </a:r>
          </a:p>
          <a:p>
            <a:pPr/>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deactivating the reseller user who created the trial domain and assigning a different user</a:t>
            </a:r>
          </a:p>
          <a:p>
            <a:pPr/>
            <a:r>
              <a:rPr sz="1100" b="0" u="none">
                <a:latin typeface="Avenir"/>
              </a:rPr>
              <a:t>• convertins a direct domain to MSP domain</a:t>
            </a:r>
          </a:p>
          <a:p>
            <a:pPr/>
            <a:r>
              <a:rPr sz="1100" b="0" u="none">
                <a:latin typeface="Avenir"/>
              </a:rPr>
              <a:t>• converting an MSP domain to direct domain</a:t>
            </a:r>
          </a:p>
          <a:p>
            <a:pPr/>
            <a:r>
              <a:rPr sz="1100" b="0" u="none">
                <a:latin typeface="Avenir"/>
              </a:rP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a:t>
            </a:r>
          </a:p>
          <a:p>
            <a:pPr>
              <a:spcAft>
                <a:spcPts val="600"/>
              </a:spcAft>
            </a:pPr>
            <a:r>
              <a:rPr sz="1100" b="1" u="none">
                <a:latin typeface="Avenir"/>
              </a:rPr>
              <a:t>User Story:</a:t>
            </a:r>
          </a:p>
          <a:p>
            <a:pPr>
              <a:spcAft>
                <a:spcPts val="600"/>
              </a:spcAft>
            </a:pPr>
            <a:r>
              <a:rPr sz="1100" b="0" u="none">
                <a:latin typeface="Avenir"/>
              </a:rPr>
              <a:t>As a Sales Leader, I want to make sure older MSP plans have the proper storage amount per user so that there's a clear path for upselling to higher plans.</a:t>
            </a:r>
          </a:p>
          <a:p>
            <a:pPr>
              <a:spcAft>
                <a:spcPts val="600"/>
              </a:spcAft>
            </a:pPr>
            <a:r>
              <a:rPr sz="1100" b="1" u="none">
                <a:latin typeface="Avenir"/>
              </a:rPr>
              <a:t>Feature Description:</a:t>
            </a:r>
          </a:p>
          <a:p>
            <a:pPr/>
            <a:r>
              <a:rPr sz="1100" b="0" u="none">
                <a:latin typeface="Avenir"/>
              </a:rPr>
              <a:t>• Correct minimum storage amounts on selected PVIs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Update ‘NFR' to 'Demo’ in MSP Reseller Dashboard customer facing UI</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the NFR domain is created for each new MSP partner in the onboarding process and it is used as a test environment for each partner.</a:t>
            </a:r>
          </a:p>
          <a:p>
            <a:pPr>
              <a:spcAft>
                <a:spcPts val="600"/>
              </a:spcAft>
            </a:pPr>
            <a:r>
              <a:rPr sz="1100" b="0" u="none">
                <a:latin typeface="Avenir"/>
              </a:rPr>
              <a:t>With the current name NFR Not For Resale for the free domain the partners are confused. Some of them think it is a domain for their internal use and expect to have more free resources and enable features/add-ons for them for free. Each time it needs to be explained to them or worst case scenario - we need to provide free resources.</a:t>
            </a:r>
          </a:p>
          <a:p>
            <a:pPr>
              <a:spcAft>
                <a:spcPts val="600"/>
              </a:spcAft>
            </a:pPr>
            <a:r>
              <a:rPr sz="1100" b="0" u="none">
                <a:latin typeface="Avenir"/>
              </a:rPr>
              <a:t>Renaming NFR to demo is the first step on the way to better support partners in demonstrating Egnyte offer.</a:t>
            </a:r>
          </a:p>
          <a:p>
            <a:pPr>
              <a:spcAft>
                <a:spcPts val="600"/>
              </a:spcAft>
            </a:pPr>
            <a:r>
              <a:rPr sz="1100" b="0" u="none">
                <a:latin typeface="Avenir"/>
              </a:rPr>
              <a:t>The newly created MSP Partner Program distinguishes two ways of rewarding a partner - granting a free domain for internal partner use and setting up a demo domain they can use to present the plans and features/add-ons to the end customers. Strategically we aim to offer both but based on different conditions.</a:t>
            </a:r>
          </a:p>
          <a:p>
            <a:pPr>
              <a:spcAft>
                <a:spcPts val="600"/>
              </a:spcAft>
            </a:pPr>
            <a:r>
              <a:rPr sz="1100" b="1" u="none">
                <a:latin typeface="Avenir"/>
              </a:rPr>
              <a:t>User Story</a:t>
            </a:r>
          </a:p>
          <a:p>
            <a:pPr>
              <a:spcAft>
                <a:spcPts val="600"/>
              </a:spcAft>
            </a:pPr>
            <a:r>
              <a:rPr sz="1100" b="0" u="none">
                <a:latin typeface="Avenir"/>
              </a:rPr>
              <a:t>As an MSP I want to be clear about the purpose of the tool that Egnyte provides.</a:t>
            </a:r>
          </a:p>
          <a:p>
            <a:pPr>
              <a:spcAft>
                <a:spcPts val="600"/>
              </a:spcAft>
            </a:pPr>
            <a:r>
              <a:rPr sz="1100" b="1" u="none">
                <a:latin typeface="Avenir"/>
              </a:rPr>
              <a:t>Feature Description</a:t>
            </a:r>
          </a:p>
          <a:p>
            <a:pPr/>
            <a:r>
              <a:rPr sz="1100" b="0" u="none">
                <a:latin typeface="Avenir"/>
              </a:rPr>
              <a:t>1. Update ‘NFR' to 'Demo’ in MSP Reseller Dashboard customer facing UI</a:t>
            </a:r>
          </a:p>
          <a:p>
            <a:pPr lvl="1"/>
            <a:r>
              <a:rPr sz="1100" b="0" u="none">
                <a:latin typeface="Avenir"/>
              </a:rPr>
              <a:t>1. tab name</a:t>
            </a:r>
          </a:p>
          <a:p>
            <a:pPr lvl="1"/>
            <a:r>
              <a:rPr sz="1100" b="0" u="none">
                <a:latin typeface="Avenir"/>
              </a:rPr>
              <a:t>2. welcome email sent</a:t>
            </a:r>
          </a:p>
          <a:p>
            <a:pPr lvl="1"/>
            <a:r>
              <a:rPr sz="1100" b="0" u="none">
                <a:latin typeface="Avenir"/>
              </a:rPr>
              <a:t>3. account setup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APPS-13878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Replication</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Replication for MSPs</a:t>
            </a:r>
          </a:p>
        </p:txBody>
      </p:sp>
      <p:sp>
        <p:nvSpPr>
          <p:cNvPr id="3" name="Content Placeholder 2"/>
          <p:cNvSpPr>
            <a:spLocks noGrp="1"/>
          </p:cNvSpPr>
          <p:nvPr>
            <p:ph idx="1" sz="half"/>
          </p:nvPr>
        </p:nvSpPr>
        <p:spPr/>
        <p:txBody>
          <a:bodyPr/>
          <a:lstStyle/>
          <a:p>
            <a:pPr>
              <a:spcAft>
                <a:spcPts val="600"/>
              </a:spcAft>
            </a:pPr>
            <a:r>
              <a:rPr sz="1100" b="0" u="none">
                <a:latin typeface="Avenir"/>
              </a:rPr>
              <a:t>Simplify the "backup" experience for MSPs to create a copy of Egnyte content to S3/Wasabi/Azure. This is a mix of UI/UX changes and improving supportability on ExtRep to troubleshoot issues.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Large Scale Replication</a:t>
            </a:r>
          </a:p>
        </p:txBody>
      </p:sp>
      <p:sp>
        <p:nvSpPr>
          <p:cNvPr id="3" name="Content Placeholder 2"/>
          <p:cNvSpPr>
            <a:spLocks noGrp="1"/>
          </p:cNvSpPr>
          <p:nvPr>
            <p:ph idx="1" sz="half"/>
          </p:nvPr>
        </p:nvSpPr>
        <p:spPr/>
        <p:txBody>
          <a:bodyPr/>
          <a:lstStyle/>
          <a:p>
            <a:pPr>
              <a:spcAft>
                <a:spcPts val="600"/>
              </a:spcAft>
            </a:pPr>
            <a:r>
              <a:rPr sz="1100" b="0" u="none">
                <a:latin typeface="Avenir"/>
              </a:rPr>
              <a:t>Improve scalability of External Replication to replicate over 150 TB of data to S3 or Azure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AECO Business Hub</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Sync Projects - ACC &amp; Procore to Egnyte</a:t>
            </a:r>
          </a:p>
        </p:txBody>
      </p:sp>
      <p:sp>
        <p:nvSpPr>
          <p:cNvPr id="3" name="Content Placeholder 2"/>
          <p:cNvSpPr>
            <a:spLocks noGrp="1"/>
          </p:cNvSpPr>
          <p:nvPr>
            <p:ph idx="1" sz="half"/>
          </p:nvPr>
        </p:nvSpPr>
        <p:spPr/>
        <p:txBody>
          <a:bodyPr/>
          <a:lstStyle/>
          <a:p>
            <a:pPr>
              <a:spcAft>
                <a:spcPts val="600"/>
              </a:spcAft>
            </a:pPr>
            <a:r>
              <a:rPr sz="1100" b="0" u="none">
                <a:latin typeface="Avenir"/>
              </a:rPr>
              <a:t>The work here will build on the work of two other projects:</a:t>
            </a:r>
          </a:p>
          <a:p>
            <a:pPr/>
            <a:r>
              <a:rPr sz="1100" b="0" u="none">
                <a:latin typeface="Avenir"/>
              </a:rPr>
              <a:t>1. Procore Integration, currently setup with Documents and Photos two-way sync</a:t>
            </a:r>
          </a:p>
          <a:p>
            <a:pPr lvl="1"/>
            <a:r>
              <a:rPr sz="1100" b="0" u="none">
                <a:latin typeface="Avenir"/>
              </a:rPr>
              <a:t>1. Procore Metadata PRD</a:t>
            </a:r>
          </a:p>
          <a:p>
            <a:pPr lvl="1"/>
            <a:r>
              <a:rPr sz="1100" b="0" u="none">
                <a:latin typeface="Avenir"/>
              </a:rPr>
              <a:t>2. Photo Sync PRD</a:t>
            </a:r>
          </a:p>
          <a:p>
            <a:pPr/>
            <a:r>
              <a:rPr sz="1100" b="0" u="none">
                <a:latin typeface="Avenir"/>
              </a:rPr>
              <a:t>2. ACC Integration, currently setup just to sync from Documents</a:t>
            </a:r>
          </a:p>
          <a:p>
            <a:pPr>
              <a:spcAft>
                <a:spcPts val="600"/>
              </a:spcAft>
            </a:pPr>
            <a:r>
              <a:rPr sz="1100" b="0" u="none">
                <a:latin typeface="Avenir"/>
              </a:rPr>
              <a:t>The use case is to reduce the time it takes for one company (e.g. ARCO) to setup all 50+ projects on their Procore, ACC, and other softwares to Egnyte. Today the user has to go in and individually setup a sync from Procore to Egnyte or from ACC to Egnyte, and then has to do that for the other 50+ projects they are on.</a:t>
            </a:r>
          </a:p>
          <a:p>
            <a:pPr>
              <a:spcAft>
                <a:spcPts val="600"/>
              </a:spcAft>
            </a:pPr>
            <a:r>
              <a:rPr sz="1100" b="0" u="none">
                <a:latin typeface="Avenir"/>
              </a:rPr>
              <a:t>The hope with this feature is that</a:t>
            </a:r>
          </a:p>
          <a:p>
            <a:pPr>
              <a:spcAft>
                <a:spcPts val="600"/>
              </a:spcAft>
            </a:pPr>
            <a:r>
              <a:rPr sz="1100" b="0" u="none">
                <a:latin typeface="Avenir"/>
              </a:rPr>
              <a:t>1) companies will want to sync their data</a:t>
            </a:r>
          </a:p>
          <a:p>
            <a:pPr>
              <a:spcAft>
                <a:spcPts val="600"/>
              </a:spcAft>
            </a:pPr>
            <a:r>
              <a:rPr sz="1100" b="0" u="none">
                <a:latin typeface="Avenir"/>
              </a:rPr>
              <a:t>2) that users will increase usage of Egnyte since their data will be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Trial - Additional Use Cases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